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diagrams/layout5.xml" ContentType="application/vnd.openxmlformats-officedocument.drawingml.diagramLayout+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78" r:id="rId2"/>
    <p:sldId id="257" r:id="rId3"/>
    <p:sldId id="256" r:id="rId4"/>
    <p:sldId id="259" r:id="rId5"/>
    <p:sldId id="315" r:id="rId6"/>
    <p:sldId id="258" r:id="rId7"/>
    <p:sldId id="260" r:id="rId8"/>
    <p:sldId id="261" r:id="rId9"/>
    <p:sldId id="262" r:id="rId10"/>
    <p:sldId id="263" r:id="rId11"/>
    <p:sldId id="275" r:id="rId12"/>
    <p:sldId id="264" r:id="rId13"/>
    <p:sldId id="265" r:id="rId14"/>
    <p:sldId id="266" r:id="rId15"/>
    <p:sldId id="267" r:id="rId16"/>
    <p:sldId id="268" r:id="rId17"/>
    <p:sldId id="269" r:id="rId18"/>
    <p:sldId id="270" r:id="rId19"/>
    <p:sldId id="271" r:id="rId20"/>
    <p:sldId id="274" r:id="rId21"/>
    <p:sldId id="272" r:id="rId22"/>
    <p:sldId id="273" r:id="rId23"/>
    <p:sldId id="276" r:id="rId24"/>
    <p:sldId id="277" r:id="rId25"/>
    <p:sldId id="279" r:id="rId26"/>
    <p:sldId id="280" r:id="rId27"/>
    <p:sldId id="281" r:id="rId28"/>
    <p:sldId id="282" r:id="rId29"/>
    <p:sldId id="283" r:id="rId30"/>
    <p:sldId id="284" r:id="rId31"/>
    <p:sldId id="285" r:id="rId32"/>
    <p:sldId id="286" r:id="rId33"/>
    <p:sldId id="287" r:id="rId34"/>
    <p:sldId id="288" r:id="rId35"/>
    <p:sldId id="289" r:id="rId36"/>
    <p:sldId id="291" r:id="rId37"/>
    <p:sldId id="292" r:id="rId38"/>
    <p:sldId id="303" r:id="rId39"/>
    <p:sldId id="293" r:id="rId40"/>
    <p:sldId id="294" r:id="rId41"/>
    <p:sldId id="295" r:id="rId42"/>
    <p:sldId id="296" r:id="rId43"/>
    <p:sldId id="297" r:id="rId44"/>
    <p:sldId id="298" r:id="rId45"/>
    <p:sldId id="299" r:id="rId46"/>
    <p:sldId id="300" r:id="rId47"/>
    <p:sldId id="302" r:id="rId48"/>
    <p:sldId id="305" r:id="rId49"/>
    <p:sldId id="304" r:id="rId50"/>
    <p:sldId id="306" r:id="rId51"/>
    <p:sldId id="307" r:id="rId52"/>
    <p:sldId id="308" r:id="rId53"/>
    <p:sldId id="309" r:id="rId54"/>
    <p:sldId id="310" r:id="rId55"/>
    <p:sldId id="311" r:id="rId56"/>
    <p:sldId id="312" r:id="rId57"/>
    <p:sldId id="316" r:id="rId58"/>
    <p:sldId id="317" r:id="rId59"/>
    <p:sldId id="318" r:id="rId60"/>
    <p:sldId id="319" r:id="rId61"/>
    <p:sldId id="320" r:id="rId62"/>
    <p:sldId id="321" r:id="rId63"/>
    <p:sldId id="322" r:id="rId64"/>
    <p:sldId id="323" r:id="rId65"/>
    <p:sldId id="314" r:id="rId66"/>
    <p:sldId id="324" r:id="rId67"/>
    <p:sldId id="325" r:id="rId68"/>
    <p:sldId id="326" r:id="rId69"/>
    <p:sldId id="327" r:id="rId70"/>
    <p:sldId id="328" r:id="rId71"/>
    <p:sldId id="329" r:id="rId72"/>
    <p:sldId id="330" r:id="rId73"/>
    <p:sldId id="331" r:id="rId74"/>
    <p:sldId id="332" r:id="rId75"/>
    <p:sldId id="334" r:id="rId76"/>
    <p:sldId id="333" r:id="rId77"/>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1566" autoAdjust="0"/>
  </p:normalViewPr>
  <p:slideViewPr>
    <p:cSldViewPr>
      <p:cViewPr>
        <p:scale>
          <a:sx n="50" d="100"/>
          <a:sy n="50" d="100"/>
        </p:scale>
        <p:origin x="-294" y="-354"/>
      </p:cViewPr>
      <p:guideLst>
        <p:guide orient="horz" pos="2160"/>
        <p:guide pos="2880"/>
      </p:guideLst>
    </p:cSldViewPr>
  </p:slideViewPr>
  <p:notesTextViewPr>
    <p:cViewPr>
      <p:scale>
        <a:sx n="100" d="100"/>
        <a:sy n="100" d="100"/>
      </p:scale>
      <p:origin x="0" y="0"/>
    </p:cViewPr>
  </p:notesTextViewPr>
  <p:sorterViewPr>
    <p:cViewPr>
      <p:scale>
        <a:sx n="20" d="100"/>
        <a:sy n="20" d="100"/>
      </p:scale>
      <p:origin x="0" y="0"/>
    </p:cViewPr>
  </p:sorterViewPr>
  <p:notesViewPr>
    <p:cSldViewPr>
      <p:cViewPr varScale="1">
        <p:scale>
          <a:sx n="82" d="100"/>
          <a:sy n="82" d="100"/>
        </p:scale>
        <p:origin x="-326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 Id="rId4"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 Id="rId4"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 Id="rId4"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9FABA-B59D-4DD0-9B3A-84240899735B}" type="doc">
      <dgm:prSet loTypeId="urn:microsoft.com/office/officeart/2005/8/layout/hProcess10" loCatId="process" qsTypeId="urn:microsoft.com/office/officeart/2005/8/quickstyle/simple1" qsCatId="simple" csTypeId="urn:microsoft.com/office/officeart/2005/8/colors/accent0_1" csCatId="mainScheme" phldr="1"/>
      <dgm:spPr/>
      <dgm:t>
        <a:bodyPr/>
        <a:lstStyle/>
        <a:p>
          <a:endParaRPr lang="el-GR"/>
        </a:p>
      </dgm:t>
    </dgm:pt>
    <dgm:pt modelId="{660D4A43-8885-4587-BF6A-0E0C51FD07E0}">
      <dgm:prSet phldrT="[Text]"/>
      <dgm:spPr/>
      <dgm:t>
        <a:bodyPr/>
        <a:lstStyle/>
        <a:p>
          <a:r>
            <a:rPr lang="en-US" dirty="0" smtClean="0"/>
            <a:t>Introduction</a:t>
          </a:r>
          <a:endParaRPr lang="el-GR" dirty="0"/>
        </a:p>
      </dgm:t>
    </dgm:pt>
    <dgm:pt modelId="{38B4A145-EC97-41D5-970D-55ED9CC2D01B}" type="parTrans" cxnId="{FBAF5211-F4CD-43E2-92B0-69CC79FAC8E8}">
      <dgm:prSet/>
      <dgm:spPr/>
      <dgm:t>
        <a:bodyPr/>
        <a:lstStyle/>
        <a:p>
          <a:endParaRPr lang="el-GR"/>
        </a:p>
      </dgm:t>
    </dgm:pt>
    <dgm:pt modelId="{7E6C2FB6-B063-4654-9E9A-12FBA82583BA}" type="sibTrans" cxnId="{FBAF5211-F4CD-43E2-92B0-69CC79FAC8E8}">
      <dgm:prSet/>
      <dgm:spPr/>
      <dgm:t>
        <a:bodyPr/>
        <a:lstStyle/>
        <a:p>
          <a:endParaRPr lang="el-GR"/>
        </a:p>
      </dgm:t>
    </dgm:pt>
    <dgm:pt modelId="{DCB4BBE5-2CBD-4139-8BF0-66BAC7DDB448}">
      <dgm:prSet phldrT="[Text]"/>
      <dgm:spPr/>
      <dgm:t>
        <a:bodyPr/>
        <a:lstStyle/>
        <a:p>
          <a:r>
            <a:rPr lang="en-US" smtClean="0"/>
            <a:t>FAQ-o-Sphere</a:t>
          </a:r>
          <a:endParaRPr lang="el-GR" dirty="0"/>
        </a:p>
      </dgm:t>
    </dgm:pt>
    <dgm:pt modelId="{CBF2667F-46B3-4AF2-9D37-4A985299D464}" type="parTrans" cxnId="{21D85C7D-0822-44E5-894B-539F6CA61C84}">
      <dgm:prSet/>
      <dgm:spPr/>
      <dgm:t>
        <a:bodyPr/>
        <a:lstStyle/>
        <a:p>
          <a:endParaRPr lang="el-GR"/>
        </a:p>
      </dgm:t>
    </dgm:pt>
    <dgm:pt modelId="{7A238C79-CE5C-46CE-B078-BE4803479682}" type="sibTrans" cxnId="{21D85C7D-0822-44E5-894B-539F6CA61C84}">
      <dgm:prSet/>
      <dgm:spPr/>
      <dgm:t>
        <a:bodyPr/>
        <a:lstStyle/>
        <a:p>
          <a:endParaRPr lang="el-GR"/>
        </a:p>
      </dgm:t>
    </dgm:pt>
    <dgm:pt modelId="{96D9B8B2-5CCD-43CF-B0B4-BB05E1810C35}">
      <dgm:prSet phldrT="[Text]"/>
      <dgm:spPr/>
      <dgm:t>
        <a:bodyPr/>
        <a:lstStyle/>
        <a:p>
          <a:pPr algn="l"/>
          <a:r>
            <a:rPr lang="en-US" dirty="0" smtClean="0"/>
            <a:t>The role of the Semantic Web</a:t>
          </a:r>
          <a:endParaRPr lang="el-GR" dirty="0"/>
        </a:p>
      </dgm:t>
    </dgm:pt>
    <dgm:pt modelId="{A0EE2EEB-EFC9-41A5-BF65-BBDBFC6823DF}" type="parTrans" cxnId="{4D2B3488-5A34-4CB6-9D8C-729E05007D3B}">
      <dgm:prSet/>
      <dgm:spPr/>
      <dgm:t>
        <a:bodyPr/>
        <a:lstStyle/>
        <a:p>
          <a:endParaRPr lang="el-GR"/>
        </a:p>
      </dgm:t>
    </dgm:pt>
    <dgm:pt modelId="{7D4DA748-FC65-4E45-AB1E-B3CCAB70BDA5}" type="sibTrans" cxnId="{4D2B3488-5A34-4CB6-9D8C-729E05007D3B}">
      <dgm:prSet/>
      <dgm:spPr/>
      <dgm:t>
        <a:bodyPr/>
        <a:lstStyle/>
        <a:p>
          <a:endParaRPr lang="el-GR"/>
        </a:p>
      </dgm:t>
    </dgm:pt>
    <dgm:pt modelId="{3109E689-A0C7-4721-B4C7-88BC425B0200}">
      <dgm:prSet phldrT="[Text]"/>
      <dgm:spPr/>
      <dgm:t>
        <a:bodyPr/>
        <a:lstStyle/>
        <a:p>
          <a:r>
            <a:rPr lang="en-US" dirty="0" smtClean="0"/>
            <a:t>Terminology</a:t>
          </a:r>
          <a:endParaRPr lang="el-GR" dirty="0"/>
        </a:p>
      </dgm:t>
    </dgm:pt>
    <dgm:pt modelId="{173C4867-41D3-472D-B082-361F79585E18}" type="parTrans" cxnId="{468184AC-5242-4E42-BF69-67D0866A86FC}">
      <dgm:prSet/>
      <dgm:spPr/>
      <dgm:t>
        <a:bodyPr/>
        <a:lstStyle/>
        <a:p>
          <a:endParaRPr lang="el-GR"/>
        </a:p>
      </dgm:t>
    </dgm:pt>
    <dgm:pt modelId="{7BFA551A-7AED-4F35-8466-86264D1DE9C3}" type="sibTrans" cxnId="{468184AC-5242-4E42-BF69-67D0866A86FC}">
      <dgm:prSet/>
      <dgm:spPr/>
      <dgm:t>
        <a:bodyPr/>
        <a:lstStyle/>
        <a:p>
          <a:endParaRPr lang="el-GR"/>
        </a:p>
      </dgm:t>
    </dgm:pt>
    <dgm:pt modelId="{C13FF8E9-9F6E-4124-B5C3-177C630CA7AA}">
      <dgm:prSet phldrT="[Text]"/>
      <dgm:spPr/>
      <dgm:t>
        <a:bodyPr/>
        <a:lstStyle/>
        <a:p>
          <a:r>
            <a:rPr lang="en-US" dirty="0" smtClean="0"/>
            <a:t>Clarifications</a:t>
          </a:r>
          <a:endParaRPr lang="el-GR" dirty="0"/>
        </a:p>
      </dgm:t>
    </dgm:pt>
    <dgm:pt modelId="{84EA7D14-1890-4BAF-8500-94E8817F6456}" type="parTrans" cxnId="{3B9420AF-2635-4741-84AB-4BB612FF4F06}">
      <dgm:prSet/>
      <dgm:spPr/>
      <dgm:t>
        <a:bodyPr/>
        <a:lstStyle/>
        <a:p>
          <a:endParaRPr lang="el-GR"/>
        </a:p>
      </dgm:t>
    </dgm:pt>
    <dgm:pt modelId="{2C883251-AE3A-4972-B119-58CB153F6D09}" type="sibTrans" cxnId="{3B9420AF-2635-4741-84AB-4BB612FF4F06}">
      <dgm:prSet/>
      <dgm:spPr/>
      <dgm:t>
        <a:bodyPr/>
        <a:lstStyle/>
        <a:p>
          <a:endParaRPr lang="el-GR"/>
        </a:p>
      </dgm:t>
    </dgm:pt>
    <dgm:pt modelId="{15100130-B8CD-4774-A0C8-C9F9146210CD}">
      <dgm:prSet phldrT="[Text]"/>
      <dgm:spPr/>
      <dgm:t>
        <a:bodyPr/>
        <a:lstStyle/>
        <a:p>
          <a:r>
            <a:rPr lang="en-US" dirty="0" smtClean="0"/>
            <a:t>A collective knowledge system example</a:t>
          </a:r>
          <a:endParaRPr lang="el-GR" dirty="0"/>
        </a:p>
      </dgm:t>
    </dgm:pt>
    <dgm:pt modelId="{56C7BE03-4ECD-4EBE-90C1-7B291CA0E1F0}" type="sibTrans" cxnId="{807C1046-7BCD-4128-B859-6E54976F1DC1}">
      <dgm:prSet/>
      <dgm:spPr/>
      <dgm:t>
        <a:bodyPr/>
        <a:lstStyle/>
        <a:p>
          <a:endParaRPr lang="el-GR"/>
        </a:p>
      </dgm:t>
    </dgm:pt>
    <dgm:pt modelId="{1A1372B7-B1A1-495E-B275-F95C76399154}" type="parTrans" cxnId="{807C1046-7BCD-4128-B859-6E54976F1DC1}">
      <dgm:prSet/>
      <dgm:spPr/>
      <dgm:t>
        <a:bodyPr/>
        <a:lstStyle/>
        <a:p>
          <a:endParaRPr lang="el-GR"/>
        </a:p>
      </dgm:t>
    </dgm:pt>
    <dgm:pt modelId="{4D701ACB-8998-486C-868F-BFB29F7B7945}">
      <dgm:prSet phldrT="[Text]"/>
      <dgm:spPr/>
      <dgm:t>
        <a:bodyPr/>
        <a:lstStyle/>
        <a:p>
          <a:pPr algn="l"/>
          <a:r>
            <a:rPr lang="en-US" dirty="0" smtClean="0"/>
            <a:t>Example</a:t>
          </a:r>
        </a:p>
      </dgm:t>
    </dgm:pt>
    <dgm:pt modelId="{EAF1C9C4-FEDD-4C59-8267-E28320855144}" type="parTrans" cxnId="{D6532DA2-1C20-4003-A2E5-817EA175C5DF}">
      <dgm:prSet/>
      <dgm:spPr/>
      <dgm:t>
        <a:bodyPr/>
        <a:lstStyle/>
        <a:p>
          <a:endParaRPr lang="el-GR"/>
        </a:p>
      </dgm:t>
    </dgm:pt>
    <dgm:pt modelId="{A3810695-8277-4E86-877A-56C0A775A3AF}" type="sibTrans" cxnId="{D6532DA2-1C20-4003-A2E5-817EA175C5DF}">
      <dgm:prSet/>
      <dgm:spPr/>
      <dgm:t>
        <a:bodyPr/>
        <a:lstStyle/>
        <a:p>
          <a:endParaRPr lang="el-GR"/>
        </a:p>
      </dgm:t>
    </dgm:pt>
    <dgm:pt modelId="{06D181D6-FFBD-4D71-AD8F-96074739D579}">
      <dgm:prSet phldrT="[Text]"/>
      <dgm:spPr/>
      <dgm:t>
        <a:bodyPr/>
        <a:lstStyle/>
        <a:p>
          <a:pPr algn="l"/>
          <a:r>
            <a:rPr lang="en-US" dirty="0" smtClean="0"/>
            <a:t>A collective knowledge system for travel</a:t>
          </a:r>
        </a:p>
      </dgm:t>
    </dgm:pt>
    <dgm:pt modelId="{CC42EBCF-0B2B-422A-A418-0D60C14D69A1}" type="parTrans" cxnId="{4C861B97-8F7E-4197-B9D5-1828EDCD6479}">
      <dgm:prSet/>
      <dgm:spPr/>
      <dgm:t>
        <a:bodyPr/>
        <a:lstStyle/>
        <a:p>
          <a:endParaRPr lang="el-GR"/>
        </a:p>
      </dgm:t>
    </dgm:pt>
    <dgm:pt modelId="{133575C9-6FAC-42D7-A93E-B4BB26ACE2CB}" type="sibTrans" cxnId="{4C861B97-8F7E-4197-B9D5-1828EDCD6479}">
      <dgm:prSet/>
      <dgm:spPr/>
      <dgm:t>
        <a:bodyPr/>
        <a:lstStyle/>
        <a:p>
          <a:endParaRPr lang="el-GR"/>
        </a:p>
      </dgm:t>
    </dgm:pt>
    <dgm:pt modelId="{2CB4D81D-104C-4CBF-90FF-9C4C7DFBFC17}" type="pres">
      <dgm:prSet presAssocID="{1F79FABA-B59D-4DD0-9B3A-84240899735B}" presName="Name0" presStyleCnt="0">
        <dgm:presLayoutVars>
          <dgm:dir/>
          <dgm:resizeHandles val="exact"/>
        </dgm:presLayoutVars>
      </dgm:prSet>
      <dgm:spPr/>
      <dgm:t>
        <a:bodyPr/>
        <a:lstStyle/>
        <a:p>
          <a:endParaRPr lang="el-GR"/>
        </a:p>
      </dgm:t>
    </dgm:pt>
    <dgm:pt modelId="{086900CC-DD44-4238-A3F7-2DD7106C39F9}" type="pres">
      <dgm:prSet presAssocID="{660D4A43-8885-4587-BF6A-0E0C51FD07E0}" presName="composite" presStyleCnt="0"/>
      <dgm:spPr/>
    </dgm:pt>
    <dgm:pt modelId="{FA442AEF-516F-4100-A053-510AB5B567CD}" type="pres">
      <dgm:prSet presAssocID="{660D4A43-8885-4587-BF6A-0E0C51FD07E0}" presName="imagSh" presStyleLbl="bgImgPlace1" presStyleIdx="0" presStyleCnt="4"/>
      <dgm:spPr>
        <a:blipFill rotWithShape="0">
          <a:blip xmlns:r="http://schemas.openxmlformats.org/officeDocument/2006/relationships" r:embed="rId1"/>
          <a:stretch>
            <a:fillRect/>
          </a:stretch>
        </a:blipFill>
      </dgm:spPr>
      <dgm:t>
        <a:bodyPr/>
        <a:lstStyle/>
        <a:p>
          <a:endParaRPr lang="el-GR"/>
        </a:p>
      </dgm:t>
    </dgm:pt>
    <dgm:pt modelId="{A7DBF141-D067-42F4-B912-DC3108DCFA0F}" type="pres">
      <dgm:prSet presAssocID="{660D4A43-8885-4587-BF6A-0E0C51FD07E0}" presName="txNode" presStyleLbl="node1" presStyleIdx="0" presStyleCnt="4">
        <dgm:presLayoutVars>
          <dgm:bulletEnabled val="1"/>
        </dgm:presLayoutVars>
      </dgm:prSet>
      <dgm:spPr/>
      <dgm:t>
        <a:bodyPr/>
        <a:lstStyle/>
        <a:p>
          <a:endParaRPr lang="el-GR"/>
        </a:p>
      </dgm:t>
    </dgm:pt>
    <dgm:pt modelId="{AD36CF94-5BA8-45EC-A0BE-5A561B0406A7}" type="pres">
      <dgm:prSet presAssocID="{7E6C2FB6-B063-4654-9E9A-12FBA82583BA}" presName="sibTrans" presStyleLbl="sibTrans2D1" presStyleIdx="0" presStyleCnt="3"/>
      <dgm:spPr/>
      <dgm:t>
        <a:bodyPr/>
        <a:lstStyle/>
        <a:p>
          <a:endParaRPr lang="el-GR"/>
        </a:p>
      </dgm:t>
    </dgm:pt>
    <dgm:pt modelId="{68547934-453D-4B05-B829-E1797D6E01EA}" type="pres">
      <dgm:prSet presAssocID="{7E6C2FB6-B063-4654-9E9A-12FBA82583BA}" presName="connTx" presStyleLbl="sibTrans2D1" presStyleIdx="0" presStyleCnt="3"/>
      <dgm:spPr/>
      <dgm:t>
        <a:bodyPr/>
        <a:lstStyle/>
        <a:p>
          <a:endParaRPr lang="el-GR"/>
        </a:p>
      </dgm:t>
    </dgm:pt>
    <dgm:pt modelId="{1A106912-B42F-4DD7-BE7B-A8B547D9687B}" type="pres">
      <dgm:prSet presAssocID="{DCB4BBE5-2CBD-4139-8BF0-66BAC7DDB448}" presName="composite" presStyleCnt="0"/>
      <dgm:spPr/>
    </dgm:pt>
    <dgm:pt modelId="{FEF3238C-491C-4EDF-9B03-CE25F48EC513}" type="pres">
      <dgm:prSet presAssocID="{DCB4BBE5-2CBD-4139-8BF0-66BAC7DDB448}" presName="imagSh" presStyleLbl="bgImgPlace1" presStyleIdx="1" presStyleCnt="4"/>
      <dgm:spPr>
        <a:blipFill rotWithShape="0">
          <a:blip xmlns:r="http://schemas.openxmlformats.org/officeDocument/2006/relationships" r:embed="rId2"/>
          <a:stretch>
            <a:fillRect/>
          </a:stretch>
        </a:blipFill>
      </dgm:spPr>
    </dgm:pt>
    <dgm:pt modelId="{17E06B3D-BCFF-431E-B2E2-B418987C3E1C}" type="pres">
      <dgm:prSet presAssocID="{DCB4BBE5-2CBD-4139-8BF0-66BAC7DDB448}" presName="txNode" presStyleLbl="node1" presStyleIdx="1" presStyleCnt="4">
        <dgm:presLayoutVars>
          <dgm:bulletEnabled val="1"/>
        </dgm:presLayoutVars>
      </dgm:prSet>
      <dgm:spPr/>
      <dgm:t>
        <a:bodyPr/>
        <a:lstStyle/>
        <a:p>
          <a:endParaRPr lang="el-GR"/>
        </a:p>
      </dgm:t>
    </dgm:pt>
    <dgm:pt modelId="{E8890F28-36B8-434B-8D97-7945E9C2EFC3}" type="pres">
      <dgm:prSet presAssocID="{7A238C79-CE5C-46CE-B078-BE4803479682}" presName="sibTrans" presStyleLbl="sibTrans2D1" presStyleIdx="1" presStyleCnt="3"/>
      <dgm:spPr/>
      <dgm:t>
        <a:bodyPr/>
        <a:lstStyle/>
        <a:p>
          <a:endParaRPr lang="el-GR"/>
        </a:p>
      </dgm:t>
    </dgm:pt>
    <dgm:pt modelId="{9D3E184E-BD81-4C8E-B90E-2E680C9452A3}" type="pres">
      <dgm:prSet presAssocID="{7A238C79-CE5C-46CE-B078-BE4803479682}" presName="connTx" presStyleLbl="sibTrans2D1" presStyleIdx="1" presStyleCnt="3"/>
      <dgm:spPr/>
      <dgm:t>
        <a:bodyPr/>
        <a:lstStyle/>
        <a:p>
          <a:endParaRPr lang="el-GR"/>
        </a:p>
      </dgm:t>
    </dgm:pt>
    <dgm:pt modelId="{D297E0DB-5A15-4AF7-9096-A69932310A2A}" type="pres">
      <dgm:prSet presAssocID="{96D9B8B2-5CCD-43CF-B0B4-BB05E1810C35}" presName="composite" presStyleCnt="0"/>
      <dgm:spPr/>
    </dgm:pt>
    <dgm:pt modelId="{3B5857E1-CDD7-4335-8193-6781ABA3FDA6}" type="pres">
      <dgm:prSet presAssocID="{96D9B8B2-5CCD-43CF-B0B4-BB05E1810C35}" presName="imagSh" presStyleLbl="bgImgPlace1" presStyleIdx="2" presStyleCnt="4"/>
      <dgm:spPr>
        <a:blipFill rotWithShape="0">
          <a:blip xmlns:r="http://schemas.openxmlformats.org/officeDocument/2006/relationships" r:embed="rId3"/>
          <a:stretch>
            <a:fillRect/>
          </a:stretch>
        </a:blipFill>
      </dgm:spPr>
    </dgm:pt>
    <dgm:pt modelId="{07B8DD7C-C243-4477-AD32-A50CE6ADFEA2}" type="pres">
      <dgm:prSet presAssocID="{96D9B8B2-5CCD-43CF-B0B4-BB05E1810C35}" presName="txNode" presStyleLbl="node1" presStyleIdx="2" presStyleCnt="4">
        <dgm:presLayoutVars>
          <dgm:bulletEnabled val="1"/>
        </dgm:presLayoutVars>
      </dgm:prSet>
      <dgm:spPr/>
      <dgm:t>
        <a:bodyPr/>
        <a:lstStyle/>
        <a:p>
          <a:endParaRPr lang="el-GR"/>
        </a:p>
      </dgm:t>
    </dgm:pt>
    <dgm:pt modelId="{DF46A9AC-3F0F-4BAA-98E3-7289D601D85D}" type="pres">
      <dgm:prSet presAssocID="{7D4DA748-FC65-4E45-AB1E-B3CCAB70BDA5}" presName="sibTrans" presStyleLbl="sibTrans2D1" presStyleIdx="2" presStyleCnt="3"/>
      <dgm:spPr/>
      <dgm:t>
        <a:bodyPr/>
        <a:lstStyle/>
        <a:p>
          <a:endParaRPr lang="el-GR"/>
        </a:p>
      </dgm:t>
    </dgm:pt>
    <dgm:pt modelId="{430DBDF9-529C-43FA-9164-45C2E760D73C}" type="pres">
      <dgm:prSet presAssocID="{7D4DA748-FC65-4E45-AB1E-B3CCAB70BDA5}" presName="connTx" presStyleLbl="sibTrans2D1" presStyleIdx="2" presStyleCnt="3"/>
      <dgm:spPr/>
      <dgm:t>
        <a:bodyPr/>
        <a:lstStyle/>
        <a:p>
          <a:endParaRPr lang="el-GR"/>
        </a:p>
      </dgm:t>
    </dgm:pt>
    <dgm:pt modelId="{2CBF6FF3-CCCD-4C45-9F8B-2F5D8FD8D278}" type="pres">
      <dgm:prSet presAssocID="{4D701ACB-8998-486C-868F-BFB29F7B7945}" presName="composite" presStyleCnt="0"/>
      <dgm:spPr/>
    </dgm:pt>
    <dgm:pt modelId="{A290BC38-0E64-4C26-80FD-54E3882E5A98}" type="pres">
      <dgm:prSet presAssocID="{4D701ACB-8998-486C-868F-BFB29F7B7945}" presName="imagSh" presStyleLbl="bgImgPlace1" presStyleIdx="3" presStyleCnt="4"/>
      <dgm:spPr>
        <a:blipFill rotWithShape="0">
          <a:blip xmlns:r="http://schemas.openxmlformats.org/officeDocument/2006/relationships" r:embed="rId4"/>
          <a:stretch>
            <a:fillRect/>
          </a:stretch>
        </a:blipFill>
      </dgm:spPr>
      <dgm:t>
        <a:bodyPr/>
        <a:lstStyle/>
        <a:p>
          <a:endParaRPr lang="el-GR"/>
        </a:p>
      </dgm:t>
    </dgm:pt>
    <dgm:pt modelId="{6E3F3BBF-F3DF-47AA-9BBC-DBE76A0498A7}" type="pres">
      <dgm:prSet presAssocID="{4D701ACB-8998-486C-868F-BFB29F7B7945}" presName="txNode" presStyleLbl="node1" presStyleIdx="3" presStyleCnt="4">
        <dgm:presLayoutVars>
          <dgm:bulletEnabled val="1"/>
        </dgm:presLayoutVars>
      </dgm:prSet>
      <dgm:spPr/>
      <dgm:t>
        <a:bodyPr/>
        <a:lstStyle/>
        <a:p>
          <a:endParaRPr lang="el-GR"/>
        </a:p>
      </dgm:t>
    </dgm:pt>
  </dgm:ptLst>
  <dgm:cxnLst>
    <dgm:cxn modelId="{7769DF7E-9C77-47D0-AD0B-353E695E2F6D}" type="presOf" srcId="{7E6C2FB6-B063-4654-9E9A-12FBA82583BA}" destId="{68547934-453D-4B05-B829-E1797D6E01EA}" srcOrd="1" destOrd="0" presId="urn:microsoft.com/office/officeart/2005/8/layout/hProcess10"/>
    <dgm:cxn modelId="{807C1046-7BCD-4128-B859-6E54976F1DC1}" srcId="{DCB4BBE5-2CBD-4139-8BF0-66BAC7DDB448}" destId="{15100130-B8CD-4774-A0C8-C9F9146210CD}" srcOrd="0" destOrd="0" parTransId="{1A1372B7-B1A1-495E-B275-F95C76399154}" sibTransId="{56C7BE03-4ECD-4EBE-90C1-7B291CA0E1F0}"/>
    <dgm:cxn modelId="{BF5B2E5F-BB8F-4F49-BC3B-782E104C2435}" type="presOf" srcId="{7D4DA748-FC65-4E45-AB1E-B3CCAB70BDA5}" destId="{DF46A9AC-3F0F-4BAA-98E3-7289D601D85D}" srcOrd="0" destOrd="0" presId="urn:microsoft.com/office/officeart/2005/8/layout/hProcess10"/>
    <dgm:cxn modelId="{9034562B-A571-44C8-827B-10A10FEE5F29}" type="presOf" srcId="{7A238C79-CE5C-46CE-B078-BE4803479682}" destId="{9D3E184E-BD81-4C8E-B90E-2E680C9452A3}" srcOrd="1" destOrd="0" presId="urn:microsoft.com/office/officeart/2005/8/layout/hProcess10"/>
    <dgm:cxn modelId="{458E1F0A-3F97-47BD-816E-DC8EB89470A7}" type="presOf" srcId="{660D4A43-8885-4587-BF6A-0E0C51FD07E0}" destId="{A7DBF141-D067-42F4-B912-DC3108DCFA0F}" srcOrd="0" destOrd="0" presId="urn:microsoft.com/office/officeart/2005/8/layout/hProcess10"/>
    <dgm:cxn modelId="{3B9420AF-2635-4741-84AB-4BB612FF4F06}" srcId="{660D4A43-8885-4587-BF6A-0E0C51FD07E0}" destId="{C13FF8E9-9F6E-4124-B5C3-177C630CA7AA}" srcOrd="1" destOrd="0" parTransId="{84EA7D14-1890-4BAF-8500-94E8817F6456}" sibTransId="{2C883251-AE3A-4972-B119-58CB153F6D09}"/>
    <dgm:cxn modelId="{89B7BD08-688E-47EC-A4DA-EB3136F470F9}" type="presOf" srcId="{15100130-B8CD-4774-A0C8-C9F9146210CD}" destId="{17E06B3D-BCFF-431E-B2E2-B418987C3E1C}" srcOrd="0" destOrd="1" presId="urn:microsoft.com/office/officeart/2005/8/layout/hProcess10"/>
    <dgm:cxn modelId="{FBAF5211-F4CD-43E2-92B0-69CC79FAC8E8}" srcId="{1F79FABA-B59D-4DD0-9B3A-84240899735B}" destId="{660D4A43-8885-4587-BF6A-0E0C51FD07E0}" srcOrd="0" destOrd="0" parTransId="{38B4A145-EC97-41D5-970D-55ED9CC2D01B}" sibTransId="{7E6C2FB6-B063-4654-9E9A-12FBA82583BA}"/>
    <dgm:cxn modelId="{21D85C7D-0822-44E5-894B-539F6CA61C84}" srcId="{1F79FABA-B59D-4DD0-9B3A-84240899735B}" destId="{DCB4BBE5-2CBD-4139-8BF0-66BAC7DDB448}" srcOrd="1" destOrd="0" parTransId="{CBF2667F-46B3-4AF2-9D37-4A985299D464}" sibTransId="{7A238C79-CE5C-46CE-B078-BE4803479682}"/>
    <dgm:cxn modelId="{468184AC-5242-4E42-BF69-67D0866A86FC}" srcId="{660D4A43-8885-4587-BF6A-0E0C51FD07E0}" destId="{3109E689-A0C7-4721-B4C7-88BC425B0200}" srcOrd="0" destOrd="0" parTransId="{173C4867-41D3-472D-B082-361F79585E18}" sibTransId="{7BFA551A-7AED-4F35-8466-86264D1DE9C3}"/>
    <dgm:cxn modelId="{6E46EFB4-5BFF-4E45-A2FB-6E239FB1B1BD}" type="presOf" srcId="{7E6C2FB6-B063-4654-9E9A-12FBA82583BA}" destId="{AD36CF94-5BA8-45EC-A0BE-5A561B0406A7}" srcOrd="0" destOrd="0" presId="urn:microsoft.com/office/officeart/2005/8/layout/hProcess10"/>
    <dgm:cxn modelId="{290AA59F-BF50-4243-9BFD-D18CF4CBE60D}" type="presOf" srcId="{06D181D6-FFBD-4D71-AD8F-96074739D579}" destId="{6E3F3BBF-F3DF-47AA-9BBC-DBE76A0498A7}" srcOrd="0" destOrd="1" presId="urn:microsoft.com/office/officeart/2005/8/layout/hProcess10"/>
    <dgm:cxn modelId="{D3403BEB-DF26-4690-83FB-B332A2AE0B5E}" type="presOf" srcId="{96D9B8B2-5CCD-43CF-B0B4-BB05E1810C35}" destId="{07B8DD7C-C243-4477-AD32-A50CE6ADFEA2}" srcOrd="0" destOrd="0" presId="urn:microsoft.com/office/officeart/2005/8/layout/hProcess10"/>
    <dgm:cxn modelId="{E44DE61D-B20C-40B9-9D87-D4E830984421}" type="presOf" srcId="{3109E689-A0C7-4721-B4C7-88BC425B0200}" destId="{A7DBF141-D067-42F4-B912-DC3108DCFA0F}" srcOrd="0" destOrd="1" presId="urn:microsoft.com/office/officeart/2005/8/layout/hProcess10"/>
    <dgm:cxn modelId="{FFA74E71-A09F-4D2A-919E-DF74E7B5B2A7}" type="presOf" srcId="{C13FF8E9-9F6E-4124-B5C3-177C630CA7AA}" destId="{A7DBF141-D067-42F4-B912-DC3108DCFA0F}" srcOrd="0" destOrd="2" presId="urn:microsoft.com/office/officeart/2005/8/layout/hProcess10"/>
    <dgm:cxn modelId="{A14E8959-0BB4-4587-A1EB-224604262548}" type="presOf" srcId="{1F79FABA-B59D-4DD0-9B3A-84240899735B}" destId="{2CB4D81D-104C-4CBF-90FF-9C4C7DFBFC17}" srcOrd="0" destOrd="0" presId="urn:microsoft.com/office/officeart/2005/8/layout/hProcess10"/>
    <dgm:cxn modelId="{4C861B97-8F7E-4197-B9D5-1828EDCD6479}" srcId="{4D701ACB-8998-486C-868F-BFB29F7B7945}" destId="{06D181D6-FFBD-4D71-AD8F-96074739D579}" srcOrd="0" destOrd="0" parTransId="{CC42EBCF-0B2B-422A-A418-0D60C14D69A1}" sibTransId="{133575C9-6FAC-42D7-A93E-B4BB26ACE2CB}"/>
    <dgm:cxn modelId="{49EBECE6-43D2-4703-AA40-DFB9D45431C6}" type="presOf" srcId="{4D701ACB-8998-486C-868F-BFB29F7B7945}" destId="{6E3F3BBF-F3DF-47AA-9BBC-DBE76A0498A7}" srcOrd="0" destOrd="0" presId="urn:microsoft.com/office/officeart/2005/8/layout/hProcess10"/>
    <dgm:cxn modelId="{D6532DA2-1C20-4003-A2E5-817EA175C5DF}" srcId="{1F79FABA-B59D-4DD0-9B3A-84240899735B}" destId="{4D701ACB-8998-486C-868F-BFB29F7B7945}" srcOrd="3" destOrd="0" parTransId="{EAF1C9C4-FEDD-4C59-8267-E28320855144}" sibTransId="{A3810695-8277-4E86-877A-56C0A775A3AF}"/>
    <dgm:cxn modelId="{9CFDC407-E5D0-4587-8F63-57C271AA5F0B}" type="presOf" srcId="{DCB4BBE5-2CBD-4139-8BF0-66BAC7DDB448}" destId="{17E06B3D-BCFF-431E-B2E2-B418987C3E1C}" srcOrd="0" destOrd="0" presId="urn:microsoft.com/office/officeart/2005/8/layout/hProcess10"/>
    <dgm:cxn modelId="{4D2B3488-5A34-4CB6-9D8C-729E05007D3B}" srcId="{1F79FABA-B59D-4DD0-9B3A-84240899735B}" destId="{96D9B8B2-5CCD-43CF-B0B4-BB05E1810C35}" srcOrd="2" destOrd="0" parTransId="{A0EE2EEB-EFC9-41A5-BF65-BBDBFC6823DF}" sibTransId="{7D4DA748-FC65-4E45-AB1E-B3CCAB70BDA5}"/>
    <dgm:cxn modelId="{6D7DDDE7-B25A-44C8-BB8F-374BAE29D154}" type="presOf" srcId="{7D4DA748-FC65-4E45-AB1E-B3CCAB70BDA5}" destId="{430DBDF9-529C-43FA-9164-45C2E760D73C}" srcOrd="1" destOrd="0" presId="urn:microsoft.com/office/officeart/2005/8/layout/hProcess10"/>
    <dgm:cxn modelId="{70406873-5CC5-4EC9-AB5E-672530538ADD}" type="presOf" srcId="{7A238C79-CE5C-46CE-B078-BE4803479682}" destId="{E8890F28-36B8-434B-8D97-7945E9C2EFC3}" srcOrd="0" destOrd="0" presId="urn:microsoft.com/office/officeart/2005/8/layout/hProcess10"/>
    <dgm:cxn modelId="{2FB9E27C-BF65-49A4-818E-8CB71AAD0F97}" type="presParOf" srcId="{2CB4D81D-104C-4CBF-90FF-9C4C7DFBFC17}" destId="{086900CC-DD44-4238-A3F7-2DD7106C39F9}" srcOrd="0" destOrd="0" presId="urn:microsoft.com/office/officeart/2005/8/layout/hProcess10"/>
    <dgm:cxn modelId="{6DA087FE-13ED-4381-BA58-3CF850C9C1E8}" type="presParOf" srcId="{086900CC-DD44-4238-A3F7-2DD7106C39F9}" destId="{FA442AEF-516F-4100-A053-510AB5B567CD}" srcOrd="0" destOrd="0" presId="urn:microsoft.com/office/officeart/2005/8/layout/hProcess10"/>
    <dgm:cxn modelId="{CFC4E4C7-9FC5-4B36-82EA-B36E8E6F8DFB}" type="presParOf" srcId="{086900CC-DD44-4238-A3F7-2DD7106C39F9}" destId="{A7DBF141-D067-42F4-B912-DC3108DCFA0F}" srcOrd="1" destOrd="0" presId="urn:microsoft.com/office/officeart/2005/8/layout/hProcess10"/>
    <dgm:cxn modelId="{14449E51-F165-4954-8EED-26A43D8F4382}" type="presParOf" srcId="{2CB4D81D-104C-4CBF-90FF-9C4C7DFBFC17}" destId="{AD36CF94-5BA8-45EC-A0BE-5A561B0406A7}" srcOrd="1" destOrd="0" presId="urn:microsoft.com/office/officeart/2005/8/layout/hProcess10"/>
    <dgm:cxn modelId="{6B401D02-F163-4C20-A079-892CBC887F19}" type="presParOf" srcId="{AD36CF94-5BA8-45EC-A0BE-5A561B0406A7}" destId="{68547934-453D-4B05-B829-E1797D6E01EA}" srcOrd="0" destOrd="0" presId="urn:microsoft.com/office/officeart/2005/8/layout/hProcess10"/>
    <dgm:cxn modelId="{A86AAB22-9710-4248-A9A9-2A1F029C791D}" type="presParOf" srcId="{2CB4D81D-104C-4CBF-90FF-9C4C7DFBFC17}" destId="{1A106912-B42F-4DD7-BE7B-A8B547D9687B}" srcOrd="2" destOrd="0" presId="urn:microsoft.com/office/officeart/2005/8/layout/hProcess10"/>
    <dgm:cxn modelId="{F37BBB30-75F7-40EA-A7DB-A6C47F656EE4}" type="presParOf" srcId="{1A106912-B42F-4DD7-BE7B-A8B547D9687B}" destId="{FEF3238C-491C-4EDF-9B03-CE25F48EC513}" srcOrd="0" destOrd="0" presId="urn:microsoft.com/office/officeart/2005/8/layout/hProcess10"/>
    <dgm:cxn modelId="{12EED7B1-4991-43E1-AFDD-7314739E74F8}" type="presParOf" srcId="{1A106912-B42F-4DD7-BE7B-A8B547D9687B}" destId="{17E06B3D-BCFF-431E-B2E2-B418987C3E1C}" srcOrd="1" destOrd="0" presId="urn:microsoft.com/office/officeart/2005/8/layout/hProcess10"/>
    <dgm:cxn modelId="{727C00C8-B396-48E3-82BE-FC35CEEDD870}" type="presParOf" srcId="{2CB4D81D-104C-4CBF-90FF-9C4C7DFBFC17}" destId="{E8890F28-36B8-434B-8D97-7945E9C2EFC3}" srcOrd="3" destOrd="0" presId="urn:microsoft.com/office/officeart/2005/8/layout/hProcess10"/>
    <dgm:cxn modelId="{E996125D-906C-4AE2-BB17-5BA3E2F1846D}" type="presParOf" srcId="{E8890F28-36B8-434B-8D97-7945E9C2EFC3}" destId="{9D3E184E-BD81-4C8E-B90E-2E680C9452A3}" srcOrd="0" destOrd="0" presId="urn:microsoft.com/office/officeart/2005/8/layout/hProcess10"/>
    <dgm:cxn modelId="{B1927AC3-BAD8-427D-BE1E-58DF9BBDAD36}" type="presParOf" srcId="{2CB4D81D-104C-4CBF-90FF-9C4C7DFBFC17}" destId="{D297E0DB-5A15-4AF7-9096-A69932310A2A}" srcOrd="4" destOrd="0" presId="urn:microsoft.com/office/officeart/2005/8/layout/hProcess10"/>
    <dgm:cxn modelId="{7D9F75DB-8A83-4798-88FE-6BF12A64A54B}" type="presParOf" srcId="{D297E0DB-5A15-4AF7-9096-A69932310A2A}" destId="{3B5857E1-CDD7-4335-8193-6781ABA3FDA6}" srcOrd="0" destOrd="0" presId="urn:microsoft.com/office/officeart/2005/8/layout/hProcess10"/>
    <dgm:cxn modelId="{46090BE4-87E0-489C-9589-A45AA97D77FB}" type="presParOf" srcId="{D297E0DB-5A15-4AF7-9096-A69932310A2A}" destId="{07B8DD7C-C243-4477-AD32-A50CE6ADFEA2}" srcOrd="1" destOrd="0" presId="urn:microsoft.com/office/officeart/2005/8/layout/hProcess10"/>
    <dgm:cxn modelId="{7D36967F-A3F0-4AAF-ABF9-16433A058087}" type="presParOf" srcId="{2CB4D81D-104C-4CBF-90FF-9C4C7DFBFC17}" destId="{DF46A9AC-3F0F-4BAA-98E3-7289D601D85D}" srcOrd="5" destOrd="0" presId="urn:microsoft.com/office/officeart/2005/8/layout/hProcess10"/>
    <dgm:cxn modelId="{DBE3B7B0-0A85-4293-8103-F98E0BD5765F}" type="presParOf" srcId="{DF46A9AC-3F0F-4BAA-98E3-7289D601D85D}" destId="{430DBDF9-529C-43FA-9164-45C2E760D73C}" srcOrd="0" destOrd="0" presId="urn:microsoft.com/office/officeart/2005/8/layout/hProcess10"/>
    <dgm:cxn modelId="{9C81EFA7-539C-498E-A757-6FA730B918D4}" type="presParOf" srcId="{2CB4D81D-104C-4CBF-90FF-9C4C7DFBFC17}" destId="{2CBF6FF3-CCCD-4C45-9F8B-2F5D8FD8D278}" srcOrd="6" destOrd="0" presId="urn:microsoft.com/office/officeart/2005/8/layout/hProcess10"/>
    <dgm:cxn modelId="{10A07223-5C78-41FF-A123-F72975694BFB}" type="presParOf" srcId="{2CBF6FF3-CCCD-4C45-9F8B-2F5D8FD8D278}" destId="{A290BC38-0E64-4C26-80FD-54E3882E5A98}" srcOrd="0" destOrd="0" presId="urn:microsoft.com/office/officeart/2005/8/layout/hProcess10"/>
    <dgm:cxn modelId="{EBAFB5E2-53CE-44A5-BF85-03F60509C2D2}" type="presParOf" srcId="{2CBF6FF3-CCCD-4C45-9F8B-2F5D8FD8D278}" destId="{6E3F3BBF-F3DF-47AA-9BBC-DBE76A0498A7}" srcOrd="1" destOrd="0" presId="urn:microsoft.com/office/officeart/2005/8/layout/hProcess10"/>
  </dgm:cxnLst>
  <dgm:bg/>
  <dgm:whole/>
</dgm:dataModel>
</file>

<file path=ppt/diagrams/data2.xml><?xml version="1.0" encoding="utf-8"?>
<dgm:dataModel xmlns:dgm="http://schemas.openxmlformats.org/drawingml/2006/diagram" xmlns:a="http://schemas.openxmlformats.org/drawingml/2006/main">
  <dgm:ptLst>
    <dgm:pt modelId="{CC1B6B90-8910-4AD6-AD66-09D7278D0DC8}"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l-GR"/>
        </a:p>
      </dgm:t>
    </dgm:pt>
    <dgm:pt modelId="{6B304CD5-D97B-49F8-B995-A5D856DB25F8}">
      <dgm:prSet phldrT="[Text]"/>
      <dgm:spPr/>
      <dgm:t>
        <a:bodyPr/>
        <a:lstStyle/>
        <a:p>
          <a:r>
            <a:rPr lang="en-US" dirty="0" smtClean="0"/>
            <a:t>Web</a:t>
          </a:r>
          <a:endParaRPr lang="el-GR" dirty="0"/>
        </a:p>
      </dgm:t>
    </dgm:pt>
    <dgm:pt modelId="{44AECFB2-56F6-48A5-A84C-30D01FD58784}" type="parTrans" cxnId="{55CF29D3-3216-40D2-A67F-11168964B70F}">
      <dgm:prSet/>
      <dgm:spPr/>
      <dgm:t>
        <a:bodyPr/>
        <a:lstStyle/>
        <a:p>
          <a:endParaRPr lang="el-GR"/>
        </a:p>
      </dgm:t>
    </dgm:pt>
    <dgm:pt modelId="{D985D30B-17D7-4B0A-8E6E-B6D1DCCCF8AC}" type="sibTrans" cxnId="{55CF29D3-3216-40D2-A67F-11168964B70F}">
      <dgm:prSet/>
      <dgm:spPr/>
      <dgm:t>
        <a:bodyPr/>
        <a:lstStyle/>
        <a:p>
          <a:endParaRPr lang="el-GR"/>
        </a:p>
      </dgm:t>
    </dgm:pt>
    <dgm:pt modelId="{01EC92EE-9EB2-480A-B19D-D55382CC44B3}">
      <dgm:prSet phldrT="[Text]"/>
      <dgm:spPr/>
      <dgm:t>
        <a:bodyPr/>
        <a:lstStyle/>
        <a:p>
          <a:r>
            <a:rPr lang="en-US" dirty="0" smtClean="0"/>
            <a:t>Social Web</a:t>
          </a:r>
          <a:endParaRPr lang="el-GR" dirty="0"/>
        </a:p>
      </dgm:t>
    </dgm:pt>
    <dgm:pt modelId="{4F0DE537-BAF9-44A3-9F53-0351EB3C9009}" type="parTrans" cxnId="{FFB4AF7D-534E-4D1B-A5A6-7A2B281441ED}">
      <dgm:prSet/>
      <dgm:spPr/>
      <dgm:t>
        <a:bodyPr/>
        <a:lstStyle/>
        <a:p>
          <a:endParaRPr lang="el-GR"/>
        </a:p>
      </dgm:t>
    </dgm:pt>
    <dgm:pt modelId="{D09EC526-29D4-4FE2-A427-42D0F07A800E}" type="sibTrans" cxnId="{FFB4AF7D-534E-4D1B-A5A6-7A2B281441ED}">
      <dgm:prSet/>
      <dgm:spPr/>
      <dgm:t>
        <a:bodyPr/>
        <a:lstStyle/>
        <a:p>
          <a:endParaRPr lang="el-GR"/>
        </a:p>
      </dgm:t>
    </dgm:pt>
    <dgm:pt modelId="{D016D297-F63E-44E3-B216-15BD20D099BC}">
      <dgm:prSet phldrT="[Text]"/>
      <dgm:spPr/>
      <dgm:t>
        <a:bodyPr/>
        <a:lstStyle/>
        <a:p>
          <a:r>
            <a:rPr lang="en-US" dirty="0" smtClean="0"/>
            <a:t>Websites</a:t>
          </a:r>
          <a:endParaRPr lang="el-GR" dirty="0"/>
        </a:p>
      </dgm:t>
    </dgm:pt>
    <dgm:pt modelId="{0D868075-0BDB-4279-B6B1-9B363A5249B9}" type="parTrans" cxnId="{761CDCB3-2C20-4051-BA1F-06CD0FA8C88E}">
      <dgm:prSet/>
      <dgm:spPr/>
      <dgm:t>
        <a:bodyPr/>
        <a:lstStyle/>
        <a:p>
          <a:endParaRPr lang="el-GR"/>
        </a:p>
      </dgm:t>
    </dgm:pt>
    <dgm:pt modelId="{79235E0C-F163-4D67-95EA-FDA57DF27AF6}" type="sibTrans" cxnId="{761CDCB3-2C20-4051-BA1F-06CD0FA8C88E}">
      <dgm:prSet/>
      <dgm:spPr/>
      <dgm:t>
        <a:bodyPr/>
        <a:lstStyle/>
        <a:p>
          <a:endParaRPr lang="el-GR"/>
        </a:p>
      </dgm:t>
    </dgm:pt>
    <dgm:pt modelId="{57CBFC72-6A35-4254-8960-C8AFC636E16E}">
      <dgm:prSet phldrT="[Text]"/>
      <dgm:spPr/>
      <dgm:t>
        <a:bodyPr/>
        <a:lstStyle/>
        <a:p>
          <a:r>
            <a:rPr lang="en-US" dirty="0" smtClean="0"/>
            <a:t>Applications</a:t>
          </a:r>
          <a:endParaRPr lang="el-GR" dirty="0"/>
        </a:p>
      </dgm:t>
    </dgm:pt>
    <dgm:pt modelId="{43C587A8-F9D4-45F0-BBDE-BBCF287D44EF}" type="parTrans" cxnId="{8727ED5C-0578-447D-A902-CA441F497D55}">
      <dgm:prSet/>
      <dgm:spPr/>
      <dgm:t>
        <a:bodyPr/>
        <a:lstStyle/>
        <a:p>
          <a:endParaRPr lang="el-GR"/>
        </a:p>
      </dgm:t>
    </dgm:pt>
    <dgm:pt modelId="{0146FD49-EA10-44E3-A975-EFC00C52A695}" type="sibTrans" cxnId="{8727ED5C-0578-447D-A902-CA441F497D55}">
      <dgm:prSet/>
      <dgm:spPr/>
      <dgm:t>
        <a:bodyPr/>
        <a:lstStyle/>
        <a:p>
          <a:endParaRPr lang="el-GR"/>
        </a:p>
      </dgm:t>
    </dgm:pt>
    <dgm:pt modelId="{810A7428-2DFB-411B-AF88-499B501A91CD}" type="pres">
      <dgm:prSet presAssocID="{CC1B6B90-8910-4AD6-AD66-09D7278D0DC8}" presName="Name0" presStyleCnt="0">
        <dgm:presLayoutVars>
          <dgm:chMax val="7"/>
          <dgm:resizeHandles val="exact"/>
        </dgm:presLayoutVars>
      </dgm:prSet>
      <dgm:spPr/>
      <dgm:t>
        <a:bodyPr/>
        <a:lstStyle/>
        <a:p>
          <a:endParaRPr lang="el-GR"/>
        </a:p>
      </dgm:t>
    </dgm:pt>
    <dgm:pt modelId="{BD6BFF38-DFD3-4EA2-95DA-38004BD8E754}" type="pres">
      <dgm:prSet presAssocID="{CC1B6B90-8910-4AD6-AD66-09D7278D0DC8}" presName="comp1" presStyleCnt="0"/>
      <dgm:spPr/>
    </dgm:pt>
    <dgm:pt modelId="{24E0F6DB-81BB-45DF-A90F-EF23D6DD25A2}" type="pres">
      <dgm:prSet presAssocID="{CC1B6B90-8910-4AD6-AD66-09D7278D0DC8}" presName="circle1" presStyleLbl="node1" presStyleIdx="0" presStyleCnt="2"/>
      <dgm:spPr/>
      <dgm:t>
        <a:bodyPr/>
        <a:lstStyle/>
        <a:p>
          <a:endParaRPr lang="el-GR"/>
        </a:p>
      </dgm:t>
    </dgm:pt>
    <dgm:pt modelId="{1C1D6D69-779B-4715-9839-54F084C9F0CE}" type="pres">
      <dgm:prSet presAssocID="{CC1B6B90-8910-4AD6-AD66-09D7278D0DC8}" presName="c1text" presStyleLbl="node1" presStyleIdx="0" presStyleCnt="2">
        <dgm:presLayoutVars>
          <dgm:bulletEnabled val="1"/>
        </dgm:presLayoutVars>
      </dgm:prSet>
      <dgm:spPr/>
      <dgm:t>
        <a:bodyPr/>
        <a:lstStyle/>
        <a:p>
          <a:endParaRPr lang="el-GR"/>
        </a:p>
      </dgm:t>
    </dgm:pt>
    <dgm:pt modelId="{133293B6-6C5A-4EC2-A4D0-FA876D50709C}" type="pres">
      <dgm:prSet presAssocID="{CC1B6B90-8910-4AD6-AD66-09D7278D0DC8}" presName="comp2" presStyleCnt="0"/>
      <dgm:spPr/>
    </dgm:pt>
    <dgm:pt modelId="{90A2BA84-044E-4E5F-9AD1-4E831EB3B500}" type="pres">
      <dgm:prSet presAssocID="{CC1B6B90-8910-4AD6-AD66-09D7278D0DC8}" presName="circle2" presStyleLbl="node1" presStyleIdx="1" presStyleCnt="2"/>
      <dgm:spPr/>
      <dgm:t>
        <a:bodyPr/>
        <a:lstStyle/>
        <a:p>
          <a:endParaRPr lang="el-GR"/>
        </a:p>
      </dgm:t>
    </dgm:pt>
    <dgm:pt modelId="{D0D9686B-FC99-4913-8297-D7F5608337B8}" type="pres">
      <dgm:prSet presAssocID="{CC1B6B90-8910-4AD6-AD66-09D7278D0DC8}" presName="c2text" presStyleLbl="node1" presStyleIdx="1" presStyleCnt="2">
        <dgm:presLayoutVars>
          <dgm:bulletEnabled val="1"/>
        </dgm:presLayoutVars>
      </dgm:prSet>
      <dgm:spPr/>
      <dgm:t>
        <a:bodyPr/>
        <a:lstStyle/>
        <a:p>
          <a:endParaRPr lang="el-GR"/>
        </a:p>
      </dgm:t>
    </dgm:pt>
  </dgm:ptLst>
  <dgm:cxnLst>
    <dgm:cxn modelId="{FFB4AF7D-534E-4D1B-A5A6-7A2B281441ED}" srcId="{CC1B6B90-8910-4AD6-AD66-09D7278D0DC8}" destId="{01EC92EE-9EB2-480A-B19D-D55382CC44B3}" srcOrd="1" destOrd="0" parTransId="{4F0DE537-BAF9-44A3-9F53-0351EB3C9009}" sibTransId="{D09EC526-29D4-4FE2-A427-42D0F07A800E}"/>
    <dgm:cxn modelId="{55CF29D3-3216-40D2-A67F-11168964B70F}" srcId="{CC1B6B90-8910-4AD6-AD66-09D7278D0DC8}" destId="{6B304CD5-D97B-49F8-B995-A5D856DB25F8}" srcOrd="0" destOrd="0" parTransId="{44AECFB2-56F6-48A5-A84C-30D01FD58784}" sibTransId="{D985D30B-17D7-4B0A-8E6E-B6D1DCCCF8AC}"/>
    <dgm:cxn modelId="{1035EB79-AC8E-4EA5-ADC0-626B1C81E320}" type="presOf" srcId="{01EC92EE-9EB2-480A-B19D-D55382CC44B3}" destId="{D0D9686B-FC99-4913-8297-D7F5608337B8}" srcOrd="1" destOrd="0" presId="urn:microsoft.com/office/officeart/2005/8/layout/venn2"/>
    <dgm:cxn modelId="{7EDBF304-26F0-418F-9791-691812CA9E0D}" type="presOf" srcId="{6B304CD5-D97B-49F8-B995-A5D856DB25F8}" destId="{1C1D6D69-779B-4715-9839-54F084C9F0CE}" srcOrd="1" destOrd="0" presId="urn:microsoft.com/office/officeart/2005/8/layout/venn2"/>
    <dgm:cxn modelId="{EB8BDB84-E1F5-4BDC-94B7-D8F0659CBA17}" type="presOf" srcId="{D016D297-F63E-44E3-B216-15BD20D099BC}" destId="{D0D9686B-FC99-4913-8297-D7F5608337B8}" srcOrd="1" destOrd="1" presId="urn:microsoft.com/office/officeart/2005/8/layout/venn2"/>
    <dgm:cxn modelId="{DB53B22A-9C78-4FB0-9592-3C196689554D}" type="presOf" srcId="{CC1B6B90-8910-4AD6-AD66-09D7278D0DC8}" destId="{810A7428-2DFB-411B-AF88-499B501A91CD}" srcOrd="0" destOrd="0" presId="urn:microsoft.com/office/officeart/2005/8/layout/venn2"/>
    <dgm:cxn modelId="{8727ED5C-0578-447D-A902-CA441F497D55}" srcId="{01EC92EE-9EB2-480A-B19D-D55382CC44B3}" destId="{57CBFC72-6A35-4254-8960-C8AFC636E16E}" srcOrd="1" destOrd="0" parTransId="{43C587A8-F9D4-45F0-BBDE-BBCF287D44EF}" sibTransId="{0146FD49-EA10-44E3-A975-EFC00C52A695}"/>
    <dgm:cxn modelId="{B07665C8-A10B-43D8-9919-91992D744342}" type="presOf" srcId="{57CBFC72-6A35-4254-8960-C8AFC636E16E}" destId="{90A2BA84-044E-4E5F-9AD1-4E831EB3B500}" srcOrd="0" destOrd="2" presId="urn:microsoft.com/office/officeart/2005/8/layout/venn2"/>
    <dgm:cxn modelId="{D4EEAB09-93EB-4FE0-ADED-AE844E37FA57}" type="presOf" srcId="{6B304CD5-D97B-49F8-B995-A5D856DB25F8}" destId="{24E0F6DB-81BB-45DF-A90F-EF23D6DD25A2}" srcOrd="0" destOrd="0" presId="urn:microsoft.com/office/officeart/2005/8/layout/venn2"/>
    <dgm:cxn modelId="{B73A6CA4-CECE-418B-8D3A-28671BC47CAB}" type="presOf" srcId="{01EC92EE-9EB2-480A-B19D-D55382CC44B3}" destId="{90A2BA84-044E-4E5F-9AD1-4E831EB3B500}" srcOrd="0" destOrd="0" presId="urn:microsoft.com/office/officeart/2005/8/layout/venn2"/>
    <dgm:cxn modelId="{E67C5141-BFB0-47D8-ADE3-1809950FD42F}" type="presOf" srcId="{D016D297-F63E-44E3-B216-15BD20D099BC}" destId="{90A2BA84-044E-4E5F-9AD1-4E831EB3B500}" srcOrd="0" destOrd="1" presId="urn:microsoft.com/office/officeart/2005/8/layout/venn2"/>
    <dgm:cxn modelId="{4EF8BFC2-7F47-45E0-AA40-A926A093218F}" type="presOf" srcId="{57CBFC72-6A35-4254-8960-C8AFC636E16E}" destId="{D0D9686B-FC99-4913-8297-D7F5608337B8}" srcOrd="1" destOrd="2" presId="urn:microsoft.com/office/officeart/2005/8/layout/venn2"/>
    <dgm:cxn modelId="{761CDCB3-2C20-4051-BA1F-06CD0FA8C88E}" srcId="{01EC92EE-9EB2-480A-B19D-D55382CC44B3}" destId="{D016D297-F63E-44E3-B216-15BD20D099BC}" srcOrd="0" destOrd="0" parTransId="{0D868075-0BDB-4279-B6B1-9B363A5249B9}" sibTransId="{79235E0C-F163-4D67-95EA-FDA57DF27AF6}"/>
    <dgm:cxn modelId="{8D55389D-F4D0-4223-8C10-22DB374AC1F6}" type="presParOf" srcId="{810A7428-2DFB-411B-AF88-499B501A91CD}" destId="{BD6BFF38-DFD3-4EA2-95DA-38004BD8E754}" srcOrd="0" destOrd="0" presId="urn:microsoft.com/office/officeart/2005/8/layout/venn2"/>
    <dgm:cxn modelId="{BACFB061-CE7B-48A3-9481-FA712E13A5CA}" type="presParOf" srcId="{BD6BFF38-DFD3-4EA2-95DA-38004BD8E754}" destId="{24E0F6DB-81BB-45DF-A90F-EF23D6DD25A2}" srcOrd="0" destOrd="0" presId="urn:microsoft.com/office/officeart/2005/8/layout/venn2"/>
    <dgm:cxn modelId="{0C3C5E1C-7B14-47A8-BEC8-00286FAF5361}" type="presParOf" srcId="{BD6BFF38-DFD3-4EA2-95DA-38004BD8E754}" destId="{1C1D6D69-779B-4715-9839-54F084C9F0CE}" srcOrd="1" destOrd="0" presId="urn:microsoft.com/office/officeart/2005/8/layout/venn2"/>
    <dgm:cxn modelId="{862E70B7-0A27-47AC-8DE6-DC8679DB48F1}" type="presParOf" srcId="{810A7428-2DFB-411B-AF88-499B501A91CD}" destId="{133293B6-6C5A-4EC2-A4D0-FA876D50709C}" srcOrd="1" destOrd="0" presId="urn:microsoft.com/office/officeart/2005/8/layout/venn2"/>
    <dgm:cxn modelId="{4DB36E0A-3D86-44FB-8D64-435C6E9DAA25}" type="presParOf" srcId="{133293B6-6C5A-4EC2-A4D0-FA876D50709C}" destId="{90A2BA84-044E-4E5F-9AD1-4E831EB3B500}" srcOrd="0" destOrd="0" presId="urn:microsoft.com/office/officeart/2005/8/layout/venn2"/>
    <dgm:cxn modelId="{6928F9C2-6087-438D-A710-5FD2498CE335}" type="presParOf" srcId="{133293B6-6C5A-4EC2-A4D0-FA876D50709C}" destId="{D0D9686B-FC99-4913-8297-D7F5608337B8}" srcOrd="1" destOrd="0" presId="urn:microsoft.com/office/officeart/2005/8/layout/venn2"/>
  </dgm:cxnLst>
  <dgm:bg/>
  <dgm:whole/>
</dgm:dataModel>
</file>

<file path=ppt/diagrams/data3.xml><?xml version="1.0" encoding="utf-8"?>
<dgm:dataModel xmlns:dgm="http://schemas.openxmlformats.org/drawingml/2006/diagram" xmlns:a="http://schemas.openxmlformats.org/drawingml/2006/main">
  <dgm:ptLst>
    <dgm:pt modelId="{1F79FABA-B59D-4DD0-9B3A-84240899735B}" type="doc">
      <dgm:prSet loTypeId="urn:microsoft.com/office/officeart/2005/8/layout/hProcess10" loCatId="process" qsTypeId="urn:microsoft.com/office/officeart/2005/8/quickstyle/simple1" qsCatId="simple" csTypeId="urn:microsoft.com/office/officeart/2005/8/colors/accent0_1" csCatId="mainScheme" phldr="1"/>
      <dgm:spPr/>
      <dgm:t>
        <a:bodyPr/>
        <a:lstStyle/>
        <a:p>
          <a:endParaRPr lang="el-GR"/>
        </a:p>
      </dgm:t>
    </dgm:pt>
    <dgm:pt modelId="{660D4A43-8885-4587-BF6A-0E0C51FD07E0}">
      <dgm:prSet phldrT="[Text]"/>
      <dgm:spPr>
        <a:solidFill>
          <a:schemeClr val="bg1">
            <a:lumMod val="50000"/>
          </a:schemeClr>
        </a:solidFill>
      </dgm:spPr>
      <dgm:t>
        <a:bodyPr/>
        <a:lstStyle/>
        <a:p>
          <a:r>
            <a:rPr lang="en-US" dirty="0" smtClean="0"/>
            <a:t>Introduction</a:t>
          </a:r>
          <a:endParaRPr lang="el-GR" dirty="0"/>
        </a:p>
      </dgm:t>
    </dgm:pt>
    <dgm:pt modelId="{38B4A145-EC97-41D5-970D-55ED9CC2D01B}" type="parTrans" cxnId="{FBAF5211-F4CD-43E2-92B0-69CC79FAC8E8}">
      <dgm:prSet/>
      <dgm:spPr/>
      <dgm:t>
        <a:bodyPr/>
        <a:lstStyle/>
        <a:p>
          <a:endParaRPr lang="el-GR"/>
        </a:p>
      </dgm:t>
    </dgm:pt>
    <dgm:pt modelId="{7E6C2FB6-B063-4654-9E9A-12FBA82583BA}" type="sibTrans" cxnId="{FBAF5211-F4CD-43E2-92B0-69CC79FAC8E8}">
      <dgm:prSet/>
      <dgm:spPr/>
      <dgm:t>
        <a:bodyPr/>
        <a:lstStyle/>
        <a:p>
          <a:endParaRPr lang="el-GR"/>
        </a:p>
      </dgm:t>
    </dgm:pt>
    <dgm:pt modelId="{DCB4BBE5-2CBD-4139-8BF0-66BAC7DDB448}">
      <dgm:prSet phldrT="[Text]"/>
      <dgm:spPr/>
      <dgm:t>
        <a:bodyPr/>
        <a:lstStyle/>
        <a:p>
          <a:r>
            <a:rPr lang="en-US" dirty="0" smtClean="0"/>
            <a:t>FAQ-o-Sphere</a:t>
          </a:r>
          <a:endParaRPr lang="el-GR" dirty="0"/>
        </a:p>
      </dgm:t>
    </dgm:pt>
    <dgm:pt modelId="{CBF2667F-46B3-4AF2-9D37-4A985299D464}" type="parTrans" cxnId="{21D85C7D-0822-44E5-894B-539F6CA61C84}">
      <dgm:prSet/>
      <dgm:spPr/>
      <dgm:t>
        <a:bodyPr/>
        <a:lstStyle/>
        <a:p>
          <a:endParaRPr lang="el-GR"/>
        </a:p>
      </dgm:t>
    </dgm:pt>
    <dgm:pt modelId="{7A238C79-CE5C-46CE-B078-BE4803479682}" type="sibTrans" cxnId="{21D85C7D-0822-44E5-894B-539F6CA61C84}">
      <dgm:prSet/>
      <dgm:spPr/>
      <dgm:t>
        <a:bodyPr/>
        <a:lstStyle/>
        <a:p>
          <a:endParaRPr lang="el-GR"/>
        </a:p>
      </dgm:t>
    </dgm:pt>
    <dgm:pt modelId="{96D9B8B2-5CCD-43CF-B0B4-BB05E1810C35}">
      <dgm:prSet phldrT="[Text]"/>
      <dgm:spPr/>
      <dgm:t>
        <a:bodyPr/>
        <a:lstStyle/>
        <a:p>
          <a:pPr algn="l"/>
          <a:r>
            <a:rPr lang="en-US" dirty="0" smtClean="0"/>
            <a:t>The role of the Semantic Web</a:t>
          </a:r>
          <a:endParaRPr lang="el-GR" dirty="0"/>
        </a:p>
      </dgm:t>
    </dgm:pt>
    <dgm:pt modelId="{A0EE2EEB-EFC9-41A5-BF65-BBDBFC6823DF}" type="parTrans" cxnId="{4D2B3488-5A34-4CB6-9D8C-729E05007D3B}">
      <dgm:prSet/>
      <dgm:spPr/>
      <dgm:t>
        <a:bodyPr/>
        <a:lstStyle/>
        <a:p>
          <a:endParaRPr lang="el-GR"/>
        </a:p>
      </dgm:t>
    </dgm:pt>
    <dgm:pt modelId="{7D4DA748-FC65-4E45-AB1E-B3CCAB70BDA5}" type="sibTrans" cxnId="{4D2B3488-5A34-4CB6-9D8C-729E05007D3B}">
      <dgm:prSet/>
      <dgm:spPr/>
      <dgm:t>
        <a:bodyPr/>
        <a:lstStyle/>
        <a:p>
          <a:endParaRPr lang="el-GR"/>
        </a:p>
      </dgm:t>
    </dgm:pt>
    <dgm:pt modelId="{3109E689-A0C7-4721-B4C7-88BC425B0200}">
      <dgm:prSet phldrT="[Text]"/>
      <dgm:spPr>
        <a:solidFill>
          <a:schemeClr val="bg1">
            <a:lumMod val="50000"/>
          </a:schemeClr>
        </a:solidFill>
      </dgm:spPr>
      <dgm:t>
        <a:bodyPr/>
        <a:lstStyle/>
        <a:p>
          <a:r>
            <a:rPr lang="en-US" dirty="0" smtClean="0"/>
            <a:t>Terminology</a:t>
          </a:r>
          <a:endParaRPr lang="el-GR" dirty="0"/>
        </a:p>
      </dgm:t>
    </dgm:pt>
    <dgm:pt modelId="{173C4867-41D3-472D-B082-361F79585E18}" type="parTrans" cxnId="{468184AC-5242-4E42-BF69-67D0866A86FC}">
      <dgm:prSet/>
      <dgm:spPr/>
      <dgm:t>
        <a:bodyPr/>
        <a:lstStyle/>
        <a:p>
          <a:endParaRPr lang="el-GR"/>
        </a:p>
      </dgm:t>
    </dgm:pt>
    <dgm:pt modelId="{7BFA551A-7AED-4F35-8466-86264D1DE9C3}" type="sibTrans" cxnId="{468184AC-5242-4E42-BF69-67D0866A86FC}">
      <dgm:prSet/>
      <dgm:spPr/>
      <dgm:t>
        <a:bodyPr/>
        <a:lstStyle/>
        <a:p>
          <a:endParaRPr lang="el-GR"/>
        </a:p>
      </dgm:t>
    </dgm:pt>
    <dgm:pt modelId="{C13FF8E9-9F6E-4124-B5C3-177C630CA7AA}">
      <dgm:prSet phldrT="[Text]"/>
      <dgm:spPr>
        <a:solidFill>
          <a:schemeClr val="bg1">
            <a:lumMod val="50000"/>
          </a:schemeClr>
        </a:solidFill>
      </dgm:spPr>
      <dgm:t>
        <a:bodyPr/>
        <a:lstStyle/>
        <a:p>
          <a:r>
            <a:rPr lang="en-US" dirty="0" smtClean="0"/>
            <a:t>Clarifications</a:t>
          </a:r>
          <a:endParaRPr lang="el-GR" dirty="0"/>
        </a:p>
      </dgm:t>
    </dgm:pt>
    <dgm:pt modelId="{84EA7D14-1890-4BAF-8500-94E8817F6456}" type="parTrans" cxnId="{3B9420AF-2635-4741-84AB-4BB612FF4F06}">
      <dgm:prSet/>
      <dgm:spPr/>
      <dgm:t>
        <a:bodyPr/>
        <a:lstStyle/>
        <a:p>
          <a:endParaRPr lang="el-GR"/>
        </a:p>
      </dgm:t>
    </dgm:pt>
    <dgm:pt modelId="{2C883251-AE3A-4972-B119-58CB153F6D09}" type="sibTrans" cxnId="{3B9420AF-2635-4741-84AB-4BB612FF4F06}">
      <dgm:prSet/>
      <dgm:spPr/>
      <dgm:t>
        <a:bodyPr/>
        <a:lstStyle/>
        <a:p>
          <a:endParaRPr lang="el-GR"/>
        </a:p>
      </dgm:t>
    </dgm:pt>
    <dgm:pt modelId="{15100130-B8CD-4774-A0C8-C9F9146210CD}">
      <dgm:prSet phldrT="[Text]"/>
      <dgm:spPr/>
      <dgm:t>
        <a:bodyPr/>
        <a:lstStyle/>
        <a:p>
          <a:r>
            <a:rPr lang="en-US" dirty="0" smtClean="0"/>
            <a:t>A collective knowledge system example</a:t>
          </a:r>
          <a:endParaRPr lang="el-GR" dirty="0"/>
        </a:p>
      </dgm:t>
    </dgm:pt>
    <dgm:pt modelId="{56C7BE03-4ECD-4EBE-90C1-7B291CA0E1F0}" type="sibTrans" cxnId="{807C1046-7BCD-4128-B859-6E54976F1DC1}">
      <dgm:prSet/>
      <dgm:spPr/>
      <dgm:t>
        <a:bodyPr/>
        <a:lstStyle/>
        <a:p>
          <a:endParaRPr lang="el-GR"/>
        </a:p>
      </dgm:t>
    </dgm:pt>
    <dgm:pt modelId="{1A1372B7-B1A1-495E-B275-F95C76399154}" type="parTrans" cxnId="{807C1046-7BCD-4128-B859-6E54976F1DC1}">
      <dgm:prSet/>
      <dgm:spPr/>
      <dgm:t>
        <a:bodyPr/>
        <a:lstStyle/>
        <a:p>
          <a:endParaRPr lang="el-GR"/>
        </a:p>
      </dgm:t>
    </dgm:pt>
    <dgm:pt modelId="{4D701ACB-8998-486C-868F-BFB29F7B7945}">
      <dgm:prSet phldrT="[Text]"/>
      <dgm:spPr/>
      <dgm:t>
        <a:bodyPr/>
        <a:lstStyle/>
        <a:p>
          <a:pPr algn="l"/>
          <a:r>
            <a:rPr lang="en-US" dirty="0" smtClean="0"/>
            <a:t>Example</a:t>
          </a:r>
        </a:p>
      </dgm:t>
    </dgm:pt>
    <dgm:pt modelId="{EAF1C9C4-FEDD-4C59-8267-E28320855144}" type="parTrans" cxnId="{D6532DA2-1C20-4003-A2E5-817EA175C5DF}">
      <dgm:prSet/>
      <dgm:spPr/>
      <dgm:t>
        <a:bodyPr/>
        <a:lstStyle/>
        <a:p>
          <a:endParaRPr lang="el-GR"/>
        </a:p>
      </dgm:t>
    </dgm:pt>
    <dgm:pt modelId="{A3810695-8277-4E86-877A-56C0A775A3AF}" type="sibTrans" cxnId="{D6532DA2-1C20-4003-A2E5-817EA175C5DF}">
      <dgm:prSet/>
      <dgm:spPr/>
      <dgm:t>
        <a:bodyPr/>
        <a:lstStyle/>
        <a:p>
          <a:endParaRPr lang="el-GR"/>
        </a:p>
      </dgm:t>
    </dgm:pt>
    <dgm:pt modelId="{06D181D6-FFBD-4D71-AD8F-96074739D579}">
      <dgm:prSet phldrT="[Text]"/>
      <dgm:spPr/>
      <dgm:t>
        <a:bodyPr/>
        <a:lstStyle/>
        <a:p>
          <a:pPr algn="l"/>
          <a:r>
            <a:rPr lang="en-US" dirty="0" smtClean="0"/>
            <a:t>A collective knowledge system for travel</a:t>
          </a:r>
        </a:p>
      </dgm:t>
    </dgm:pt>
    <dgm:pt modelId="{CC42EBCF-0B2B-422A-A418-0D60C14D69A1}" type="parTrans" cxnId="{4C861B97-8F7E-4197-B9D5-1828EDCD6479}">
      <dgm:prSet/>
      <dgm:spPr/>
      <dgm:t>
        <a:bodyPr/>
        <a:lstStyle/>
        <a:p>
          <a:endParaRPr lang="el-GR"/>
        </a:p>
      </dgm:t>
    </dgm:pt>
    <dgm:pt modelId="{133575C9-6FAC-42D7-A93E-B4BB26ACE2CB}" type="sibTrans" cxnId="{4C861B97-8F7E-4197-B9D5-1828EDCD6479}">
      <dgm:prSet/>
      <dgm:spPr/>
      <dgm:t>
        <a:bodyPr/>
        <a:lstStyle/>
        <a:p>
          <a:endParaRPr lang="el-GR"/>
        </a:p>
      </dgm:t>
    </dgm:pt>
    <dgm:pt modelId="{2CB4D81D-104C-4CBF-90FF-9C4C7DFBFC17}" type="pres">
      <dgm:prSet presAssocID="{1F79FABA-B59D-4DD0-9B3A-84240899735B}" presName="Name0" presStyleCnt="0">
        <dgm:presLayoutVars>
          <dgm:dir/>
          <dgm:resizeHandles val="exact"/>
        </dgm:presLayoutVars>
      </dgm:prSet>
      <dgm:spPr/>
      <dgm:t>
        <a:bodyPr/>
        <a:lstStyle/>
        <a:p>
          <a:endParaRPr lang="el-GR"/>
        </a:p>
      </dgm:t>
    </dgm:pt>
    <dgm:pt modelId="{086900CC-DD44-4238-A3F7-2DD7106C39F9}" type="pres">
      <dgm:prSet presAssocID="{660D4A43-8885-4587-BF6A-0E0C51FD07E0}" presName="composite" presStyleCnt="0"/>
      <dgm:spPr/>
    </dgm:pt>
    <dgm:pt modelId="{FA442AEF-516F-4100-A053-510AB5B567CD}" type="pres">
      <dgm:prSet presAssocID="{660D4A43-8885-4587-BF6A-0E0C51FD07E0}" presName="imagSh" presStyleLbl="bgImgPlace1" presStyleIdx="0" presStyleCnt="4"/>
      <dgm:spPr>
        <a:blipFill rotWithShape="0">
          <a:blip xmlns:r="http://schemas.openxmlformats.org/officeDocument/2006/relationships" r:embed="rId1">
            <a:lum contrast="-100000"/>
          </a:blip>
          <a:stretch>
            <a:fillRect/>
          </a:stretch>
        </a:blipFill>
      </dgm:spPr>
      <dgm:t>
        <a:bodyPr/>
        <a:lstStyle/>
        <a:p>
          <a:endParaRPr lang="el-GR"/>
        </a:p>
      </dgm:t>
    </dgm:pt>
    <dgm:pt modelId="{A7DBF141-D067-42F4-B912-DC3108DCFA0F}" type="pres">
      <dgm:prSet presAssocID="{660D4A43-8885-4587-BF6A-0E0C51FD07E0}" presName="txNode" presStyleLbl="node1" presStyleIdx="0" presStyleCnt="4">
        <dgm:presLayoutVars>
          <dgm:bulletEnabled val="1"/>
        </dgm:presLayoutVars>
      </dgm:prSet>
      <dgm:spPr/>
      <dgm:t>
        <a:bodyPr/>
        <a:lstStyle/>
        <a:p>
          <a:endParaRPr lang="el-GR"/>
        </a:p>
      </dgm:t>
    </dgm:pt>
    <dgm:pt modelId="{AD36CF94-5BA8-45EC-A0BE-5A561B0406A7}" type="pres">
      <dgm:prSet presAssocID="{7E6C2FB6-B063-4654-9E9A-12FBA82583BA}" presName="sibTrans" presStyleLbl="sibTrans2D1" presStyleIdx="0" presStyleCnt="3"/>
      <dgm:spPr/>
      <dgm:t>
        <a:bodyPr/>
        <a:lstStyle/>
        <a:p>
          <a:endParaRPr lang="el-GR"/>
        </a:p>
      </dgm:t>
    </dgm:pt>
    <dgm:pt modelId="{68547934-453D-4B05-B829-E1797D6E01EA}" type="pres">
      <dgm:prSet presAssocID="{7E6C2FB6-B063-4654-9E9A-12FBA82583BA}" presName="connTx" presStyleLbl="sibTrans2D1" presStyleIdx="0" presStyleCnt="3"/>
      <dgm:spPr/>
      <dgm:t>
        <a:bodyPr/>
        <a:lstStyle/>
        <a:p>
          <a:endParaRPr lang="el-GR"/>
        </a:p>
      </dgm:t>
    </dgm:pt>
    <dgm:pt modelId="{1A106912-B42F-4DD7-BE7B-A8B547D9687B}" type="pres">
      <dgm:prSet presAssocID="{DCB4BBE5-2CBD-4139-8BF0-66BAC7DDB448}" presName="composite" presStyleCnt="0"/>
      <dgm:spPr/>
    </dgm:pt>
    <dgm:pt modelId="{FEF3238C-491C-4EDF-9B03-CE25F48EC513}" type="pres">
      <dgm:prSet presAssocID="{DCB4BBE5-2CBD-4139-8BF0-66BAC7DDB448}" presName="imagSh" presStyleLbl="bgImgPlace1" presStyleIdx="1" presStyleCnt="4"/>
      <dgm:spPr>
        <a:blipFill rotWithShape="0">
          <a:blip xmlns:r="http://schemas.openxmlformats.org/officeDocument/2006/relationships" r:embed="rId2"/>
          <a:stretch>
            <a:fillRect/>
          </a:stretch>
        </a:blipFill>
      </dgm:spPr>
    </dgm:pt>
    <dgm:pt modelId="{17E06B3D-BCFF-431E-B2E2-B418987C3E1C}" type="pres">
      <dgm:prSet presAssocID="{DCB4BBE5-2CBD-4139-8BF0-66BAC7DDB448}" presName="txNode" presStyleLbl="node1" presStyleIdx="1" presStyleCnt="4">
        <dgm:presLayoutVars>
          <dgm:bulletEnabled val="1"/>
        </dgm:presLayoutVars>
      </dgm:prSet>
      <dgm:spPr/>
      <dgm:t>
        <a:bodyPr/>
        <a:lstStyle/>
        <a:p>
          <a:endParaRPr lang="el-GR"/>
        </a:p>
      </dgm:t>
    </dgm:pt>
    <dgm:pt modelId="{E8890F28-36B8-434B-8D97-7945E9C2EFC3}" type="pres">
      <dgm:prSet presAssocID="{7A238C79-CE5C-46CE-B078-BE4803479682}" presName="sibTrans" presStyleLbl="sibTrans2D1" presStyleIdx="1" presStyleCnt="3"/>
      <dgm:spPr/>
      <dgm:t>
        <a:bodyPr/>
        <a:lstStyle/>
        <a:p>
          <a:endParaRPr lang="el-GR"/>
        </a:p>
      </dgm:t>
    </dgm:pt>
    <dgm:pt modelId="{9D3E184E-BD81-4C8E-B90E-2E680C9452A3}" type="pres">
      <dgm:prSet presAssocID="{7A238C79-CE5C-46CE-B078-BE4803479682}" presName="connTx" presStyleLbl="sibTrans2D1" presStyleIdx="1" presStyleCnt="3"/>
      <dgm:spPr/>
      <dgm:t>
        <a:bodyPr/>
        <a:lstStyle/>
        <a:p>
          <a:endParaRPr lang="el-GR"/>
        </a:p>
      </dgm:t>
    </dgm:pt>
    <dgm:pt modelId="{D297E0DB-5A15-4AF7-9096-A69932310A2A}" type="pres">
      <dgm:prSet presAssocID="{96D9B8B2-5CCD-43CF-B0B4-BB05E1810C35}" presName="composite" presStyleCnt="0"/>
      <dgm:spPr/>
    </dgm:pt>
    <dgm:pt modelId="{3B5857E1-CDD7-4335-8193-6781ABA3FDA6}" type="pres">
      <dgm:prSet presAssocID="{96D9B8B2-5CCD-43CF-B0B4-BB05E1810C35}" presName="imagSh" presStyleLbl="bgImgPlace1" presStyleIdx="2" presStyleCnt="4"/>
      <dgm:spPr>
        <a:blipFill rotWithShape="0">
          <a:blip xmlns:r="http://schemas.openxmlformats.org/officeDocument/2006/relationships" r:embed="rId3"/>
          <a:stretch>
            <a:fillRect/>
          </a:stretch>
        </a:blipFill>
      </dgm:spPr>
    </dgm:pt>
    <dgm:pt modelId="{07B8DD7C-C243-4477-AD32-A50CE6ADFEA2}" type="pres">
      <dgm:prSet presAssocID="{96D9B8B2-5CCD-43CF-B0B4-BB05E1810C35}" presName="txNode" presStyleLbl="node1" presStyleIdx="2" presStyleCnt="4">
        <dgm:presLayoutVars>
          <dgm:bulletEnabled val="1"/>
        </dgm:presLayoutVars>
      </dgm:prSet>
      <dgm:spPr/>
      <dgm:t>
        <a:bodyPr/>
        <a:lstStyle/>
        <a:p>
          <a:endParaRPr lang="el-GR"/>
        </a:p>
      </dgm:t>
    </dgm:pt>
    <dgm:pt modelId="{DF46A9AC-3F0F-4BAA-98E3-7289D601D85D}" type="pres">
      <dgm:prSet presAssocID="{7D4DA748-FC65-4E45-AB1E-B3CCAB70BDA5}" presName="sibTrans" presStyleLbl="sibTrans2D1" presStyleIdx="2" presStyleCnt="3"/>
      <dgm:spPr/>
      <dgm:t>
        <a:bodyPr/>
        <a:lstStyle/>
        <a:p>
          <a:endParaRPr lang="el-GR"/>
        </a:p>
      </dgm:t>
    </dgm:pt>
    <dgm:pt modelId="{430DBDF9-529C-43FA-9164-45C2E760D73C}" type="pres">
      <dgm:prSet presAssocID="{7D4DA748-FC65-4E45-AB1E-B3CCAB70BDA5}" presName="connTx" presStyleLbl="sibTrans2D1" presStyleIdx="2" presStyleCnt="3"/>
      <dgm:spPr/>
      <dgm:t>
        <a:bodyPr/>
        <a:lstStyle/>
        <a:p>
          <a:endParaRPr lang="el-GR"/>
        </a:p>
      </dgm:t>
    </dgm:pt>
    <dgm:pt modelId="{2CBF6FF3-CCCD-4C45-9F8B-2F5D8FD8D278}" type="pres">
      <dgm:prSet presAssocID="{4D701ACB-8998-486C-868F-BFB29F7B7945}" presName="composite" presStyleCnt="0"/>
      <dgm:spPr/>
    </dgm:pt>
    <dgm:pt modelId="{A290BC38-0E64-4C26-80FD-54E3882E5A98}" type="pres">
      <dgm:prSet presAssocID="{4D701ACB-8998-486C-868F-BFB29F7B7945}" presName="imagSh" presStyleLbl="bgImgPlace1" presStyleIdx="3" presStyleCnt="4"/>
      <dgm:spPr>
        <a:blipFill rotWithShape="0">
          <a:blip xmlns:r="http://schemas.openxmlformats.org/officeDocument/2006/relationships" r:embed="rId4"/>
          <a:stretch>
            <a:fillRect/>
          </a:stretch>
        </a:blipFill>
      </dgm:spPr>
      <dgm:t>
        <a:bodyPr/>
        <a:lstStyle/>
        <a:p>
          <a:endParaRPr lang="el-GR"/>
        </a:p>
      </dgm:t>
    </dgm:pt>
    <dgm:pt modelId="{6E3F3BBF-F3DF-47AA-9BBC-DBE76A0498A7}" type="pres">
      <dgm:prSet presAssocID="{4D701ACB-8998-486C-868F-BFB29F7B7945}" presName="txNode" presStyleLbl="node1" presStyleIdx="3" presStyleCnt="4">
        <dgm:presLayoutVars>
          <dgm:bulletEnabled val="1"/>
        </dgm:presLayoutVars>
      </dgm:prSet>
      <dgm:spPr/>
      <dgm:t>
        <a:bodyPr/>
        <a:lstStyle/>
        <a:p>
          <a:endParaRPr lang="el-GR"/>
        </a:p>
      </dgm:t>
    </dgm:pt>
  </dgm:ptLst>
  <dgm:cxnLst>
    <dgm:cxn modelId="{807C1046-7BCD-4128-B859-6E54976F1DC1}" srcId="{DCB4BBE5-2CBD-4139-8BF0-66BAC7DDB448}" destId="{15100130-B8CD-4774-A0C8-C9F9146210CD}" srcOrd="0" destOrd="0" parTransId="{1A1372B7-B1A1-495E-B275-F95C76399154}" sibTransId="{56C7BE03-4ECD-4EBE-90C1-7B291CA0E1F0}"/>
    <dgm:cxn modelId="{96255A0E-0D18-406F-B9B8-9A263A77C14D}" type="presOf" srcId="{4D701ACB-8998-486C-868F-BFB29F7B7945}" destId="{6E3F3BBF-F3DF-47AA-9BBC-DBE76A0498A7}" srcOrd="0" destOrd="0" presId="urn:microsoft.com/office/officeart/2005/8/layout/hProcess10"/>
    <dgm:cxn modelId="{3B9420AF-2635-4741-84AB-4BB612FF4F06}" srcId="{660D4A43-8885-4587-BF6A-0E0C51FD07E0}" destId="{C13FF8E9-9F6E-4124-B5C3-177C630CA7AA}" srcOrd="1" destOrd="0" parTransId="{84EA7D14-1890-4BAF-8500-94E8817F6456}" sibTransId="{2C883251-AE3A-4972-B119-58CB153F6D09}"/>
    <dgm:cxn modelId="{FBAF5211-F4CD-43E2-92B0-69CC79FAC8E8}" srcId="{1F79FABA-B59D-4DD0-9B3A-84240899735B}" destId="{660D4A43-8885-4587-BF6A-0E0C51FD07E0}" srcOrd="0" destOrd="0" parTransId="{38B4A145-EC97-41D5-970D-55ED9CC2D01B}" sibTransId="{7E6C2FB6-B063-4654-9E9A-12FBA82583BA}"/>
    <dgm:cxn modelId="{21D85C7D-0822-44E5-894B-539F6CA61C84}" srcId="{1F79FABA-B59D-4DD0-9B3A-84240899735B}" destId="{DCB4BBE5-2CBD-4139-8BF0-66BAC7DDB448}" srcOrd="1" destOrd="0" parTransId="{CBF2667F-46B3-4AF2-9D37-4A985299D464}" sibTransId="{7A238C79-CE5C-46CE-B078-BE4803479682}"/>
    <dgm:cxn modelId="{A5687EE3-94F2-4F35-9295-69D9A12CE189}" type="presOf" srcId="{06D181D6-FFBD-4D71-AD8F-96074739D579}" destId="{6E3F3BBF-F3DF-47AA-9BBC-DBE76A0498A7}" srcOrd="0" destOrd="1" presId="urn:microsoft.com/office/officeart/2005/8/layout/hProcess10"/>
    <dgm:cxn modelId="{468184AC-5242-4E42-BF69-67D0866A86FC}" srcId="{660D4A43-8885-4587-BF6A-0E0C51FD07E0}" destId="{3109E689-A0C7-4721-B4C7-88BC425B0200}" srcOrd="0" destOrd="0" parTransId="{173C4867-41D3-472D-B082-361F79585E18}" sibTransId="{7BFA551A-7AED-4F35-8466-86264D1DE9C3}"/>
    <dgm:cxn modelId="{6A69944F-F5B9-440A-BC4D-81D271DFC520}" type="presOf" srcId="{7E6C2FB6-B063-4654-9E9A-12FBA82583BA}" destId="{68547934-453D-4B05-B829-E1797D6E01EA}" srcOrd="1" destOrd="0" presId="urn:microsoft.com/office/officeart/2005/8/layout/hProcess10"/>
    <dgm:cxn modelId="{B911965C-8AC2-4196-8203-F87A6036F007}" type="presOf" srcId="{DCB4BBE5-2CBD-4139-8BF0-66BAC7DDB448}" destId="{17E06B3D-BCFF-431E-B2E2-B418987C3E1C}" srcOrd="0" destOrd="0" presId="urn:microsoft.com/office/officeart/2005/8/layout/hProcess10"/>
    <dgm:cxn modelId="{9B38D566-BC6B-4FFD-836A-C9F08BD03972}" type="presOf" srcId="{660D4A43-8885-4587-BF6A-0E0C51FD07E0}" destId="{A7DBF141-D067-42F4-B912-DC3108DCFA0F}" srcOrd="0" destOrd="0" presId="urn:microsoft.com/office/officeart/2005/8/layout/hProcess10"/>
    <dgm:cxn modelId="{9810FE09-0F44-4E69-945B-5FE94A8CAC9A}" type="presOf" srcId="{1F79FABA-B59D-4DD0-9B3A-84240899735B}" destId="{2CB4D81D-104C-4CBF-90FF-9C4C7DFBFC17}" srcOrd="0" destOrd="0" presId="urn:microsoft.com/office/officeart/2005/8/layout/hProcess10"/>
    <dgm:cxn modelId="{8246E466-7509-4004-9518-277D2CB86E8F}" type="presOf" srcId="{7D4DA748-FC65-4E45-AB1E-B3CCAB70BDA5}" destId="{DF46A9AC-3F0F-4BAA-98E3-7289D601D85D}" srcOrd="0" destOrd="0" presId="urn:microsoft.com/office/officeart/2005/8/layout/hProcess10"/>
    <dgm:cxn modelId="{7A5962F7-0C2E-4E0C-AC2F-15F3E51FD7F2}" type="presOf" srcId="{96D9B8B2-5CCD-43CF-B0B4-BB05E1810C35}" destId="{07B8DD7C-C243-4477-AD32-A50CE6ADFEA2}" srcOrd="0" destOrd="0" presId="urn:microsoft.com/office/officeart/2005/8/layout/hProcess10"/>
    <dgm:cxn modelId="{C546DDA8-A2D2-42B2-8818-784DA570B4F9}" type="presOf" srcId="{15100130-B8CD-4774-A0C8-C9F9146210CD}" destId="{17E06B3D-BCFF-431E-B2E2-B418987C3E1C}" srcOrd="0" destOrd="1" presId="urn:microsoft.com/office/officeart/2005/8/layout/hProcess10"/>
    <dgm:cxn modelId="{42089889-1BC7-4BF4-80BA-D73E29CF473A}" type="presOf" srcId="{3109E689-A0C7-4721-B4C7-88BC425B0200}" destId="{A7DBF141-D067-42F4-B912-DC3108DCFA0F}" srcOrd="0" destOrd="1" presId="urn:microsoft.com/office/officeart/2005/8/layout/hProcess10"/>
    <dgm:cxn modelId="{9BA0FBEB-64B1-4ADD-9733-C2E215DF47B2}" type="presOf" srcId="{7A238C79-CE5C-46CE-B078-BE4803479682}" destId="{E8890F28-36B8-434B-8D97-7945E9C2EFC3}" srcOrd="0" destOrd="0" presId="urn:microsoft.com/office/officeart/2005/8/layout/hProcess10"/>
    <dgm:cxn modelId="{4C861B97-8F7E-4197-B9D5-1828EDCD6479}" srcId="{4D701ACB-8998-486C-868F-BFB29F7B7945}" destId="{06D181D6-FFBD-4D71-AD8F-96074739D579}" srcOrd="0" destOrd="0" parTransId="{CC42EBCF-0B2B-422A-A418-0D60C14D69A1}" sibTransId="{133575C9-6FAC-42D7-A93E-B4BB26ACE2CB}"/>
    <dgm:cxn modelId="{835F6EAB-20E6-49F3-A0A0-0FCA4B4622B7}" type="presOf" srcId="{C13FF8E9-9F6E-4124-B5C3-177C630CA7AA}" destId="{A7DBF141-D067-42F4-B912-DC3108DCFA0F}" srcOrd="0" destOrd="2" presId="urn:microsoft.com/office/officeart/2005/8/layout/hProcess10"/>
    <dgm:cxn modelId="{D6532DA2-1C20-4003-A2E5-817EA175C5DF}" srcId="{1F79FABA-B59D-4DD0-9B3A-84240899735B}" destId="{4D701ACB-8998-486C-868F-BFB29F7B7945}" srcOrd="3" destOrd="0" parTransId="{EAF1C9C4-FEDD-4C59-8267-E28320855144}" sibTransId="{A3810695-8277-4E86-877A-56C0A775A3AF}"/>
    <dgm:cxn modelId="{F47A0294-E462-4375-B95A-4E213AAFAE28}" type="presOf" srcId="{7D4DA748-FC65-4E45-AB1E-B3CCAB70BDA5}" destId="{430DBDF9-529C-43FA-9164-45C2E760D73C}" srcOrd="1" destOrd="0" presId="urn:microsoft.com/office/officeart/2005/8/layout/hProcess10"/>
    <dgm:cxn modelId="{4D2B3488-5A34-4CB6-9D8C-729E05007D3B}" srcId="{1F79FABA-B59D-4DD0-9B3A-84240899735B}" destId="{96D9B8B2-5CCD-43CF-B0B4-BB05E1810C35}" srcOrd="2" destOrd="0" parTransId="{A0EE2EEB-EFC9-41A5-BF65-BBDBFC6823DF}" sibTransId="{7D4DA748-FC65-4E45-AB1E-B3CCAB70BDA5}"/>
    <dgm:cxn modelId="{F0104727-AE03-4AC9-99D6-B38EB1F068FC}" type="presOf" srcId="{7E6C2FB6-B063-4654-9E9A-12FBA82583BA}" destId="{AD36CF94-5BA8-45EC-A0BE-5A561B0406A7}" srcOrd="0" destOrd="0" presId="urn:microsoft.com/office/officeart/2005/8/layout/hProcess10"/>
    <dgm:cxn modelId="{FCAD426A-1183-4EA9-96D5-8B356BE5684D}" type="presOf" srcId="{7A238C79-CE5C-46CE-B078-BE4803479682}" destId="{9D3E184E-BD81-4C8E-B90E-2E680C9452A3}" srcOrd="1" destOrd="0" presId="urn:microsoft.com/office/officeart/2005/8/layout/hProcess10"/>
    <dgm:cxn modelId="{0C12D882-C900-4209-8433-90BB591E56F9}" type="presParOf" srcId="{2CB4D81D-104C-4CBF-90FF-9C4C7DFBFC17}" destId="{086900CC-DD44-4238-A3F7-2DD7106C39F9}" srcOrd="0" destOrd="0" presId="urn:microsoft.com/office/officeart/2005/8/layout/hProcess10"/>
    <dgm:cxn modelId="{5DC5D62E-FABD-4935-BF53-77003419E569}" type="presParOf" srcId="{086900CC-DD44-4238-A3F7-2DD7106C39F9}" destId="{FA442AEF-516F-4100-A053-510AB5B567CD}" srcOrd="0" destOrd="0" presId="urn:microsoft.com/office/officeart/2005/8/layout/hProcess10"/>
    <dgm:cxn modelId="{93FF5808-C9B6-4E38-81BE-8A5BA8C39561}" type="presParOf" srcId="{086900CC-DD44-4238-A3F7-2DD7106C39F9}" destId="{A7DBF141-D067-42F4-B912-DC3108DCFA0F}" srcOrd="1" destOrd="0" presId="urn:microsoft.com/office/officeart/2005/8/layout/hProcess10"/>
    <dgm:cxn modelId="{77231CA3-4284-4725-B7AD-D03E13E165B3}" type="presParOf" srcId="{2CB4D81D-104C-4CBF-90FF-9C4C7DFBFC17}" destId="{AD36CF94-5BA8-45EC-A0BE-5A561B0406A7}" srcOrd="1" destOrd="0" presId="urn:microsoft.com/office/officeart/2005/8/layout/hProcess10"/>
    <dgm:cxn modelId="{6ADDB358-F300-4DBC-8928-244ABD26CC01}" type="presParOf" srcId="{AD36CF94-5BA8-45EC-A0BE-5A561B0406A7}" destId="{68547934-453D-4B05-B829-E1797D6E01EA}" srcOrd="0" destOrd="0" presId="urn:microsoft.com/office/officeart/2005/8/layout/hProcess10"/>
    <dgm:cxn modelId="{BF2A2542-DE86-4D11-A074-182CD363AEE1}" type="presParOf" srcId="{2CB4D81D-104C-4CBF-90FF-9C4C7DFBFC17}" destId="{1A106912-B42F-4DD7-BE7B-A8B547D9687B}" srcOrd="2" destOrd="0" presId="urn:microsoft.com/office/officeart/2005/8/layout/hProcess10"/>
    <dgm:cxn modelId="{3F1E6CFD-CF2D-40A1-BC04-CBB5D47EABB6}" type="presParOf" srcId="{1A106912-B42F-4DD7-BE7B-A8B547D9687B}" destId="{FEF3238C-491C-4EDF-9B03-CE25F48EC513}" srcOrd="0" destOrd="0" presId="urn:microsoft.com/office/officeart/2005/8/layout/hProcess10"/>
    <dgm:cxn modelId="{1078A40A-15B4-4339-B263-188E855F7FC2}" type="presParOf" srcId="{1A106912-B42F-4DD7-BE7B-A8B547D9687B}" destId="{17E06B3D-BCFF-431E-B2E2-B418987C3E1C}" srcOrd="1" destOrd="0" presId="urn:microsoft.com/office/officeart/2005/8/layout/hProcess10"/>
    <dgm:cxn modelId="{6DA68001-AD24-477C-B206-48B6D84CEA55}" type="presParOf" srcId="{2CB4D81D-104C-4CBF-90FF-9C4C7DFBFC17}" destId="{E8890F28-36B8-434B-8D97-7945E9C2EFC3}" srcOrd="3" destOrd="0" presId="urn:microsoft.com/office/officeart/2005/8/layout/hProcess10"/>
    <dgm:cxn modelId="{0B3C7E47-7D49-4591-98FC-838324BE788F}" type="presParOf" srcId="{E8890F28-36B8-434B-8D97-7945E9C2EFC3}" destId="{9D3E184E-BD81-4C8E-B90E-2E680C9452A3}" srcOrd="0" destOrd="0" presId="urn:microsoft.com/office/officeart/2005/8/layout/hProcess10"/>
    <dgm:cxn modelId="{4FAD9F2E-B860-45ED-B834-56A494F2E1E9}" type="presParOf" srcId="{2CB4D81D-104C-4CBF-90FF-9C4C7DFBFC17}" destId="{D297E0DB-5A15-4AF7-9096-A69932310A2A}" srcOrd="4" destOrd="0" presId="urn:microsoft.com/office/officeart/2005/8/layout/hProcess10"/>
    <dgm:cxn modelId="{EBD53A0D-9073-4477-8162-B2B533D6D415}" type="presParOf" srcId="{D297E0DB-5A15-4AF7-9096-A69932310A2A}" destId="{3B5857E1-CDD7-4335-8193-6781ABA3FDA6}" srcOrd="0" destOrd="0" presId="urn:microsoft.com/office/officeart/2005/8/layout/hProcess10"/>
    <dgm:cxn modelId="{3F6FD08B-9ECD-4DC9-BB2D-0780F0469567}" type="presParOf" srcId="{D297E0DB-5A15-4AF7-9096-A69932310A2A}" destId="{07B8DD7C-C243-4477-AD32-A50CE6ADFEA2}" srcOrd="1" destOrd="0" presId="urn:microsoft.com/office/officeart/2005/8/layout/hProcess10"/>
    <dgm:cxn modelId="{218AD5D9-FFBC-4619-A50A-94B95398C134}" type="presParOf" srcId="{2CB4D81D-104C-4CBF-90FF-9C4C7DFBFC17}" destId="{DF46A9AC-3F0F-4BAA-98E3-7289D601D85D}" srcOrd="5" destOrd="0" presId="urn:microsoft.com/office/officeart/2005/8/layout/hProcess10"/>
    <dgm:cxn modelId="{7E8909C4-595B-4577-A205-2D4C099A7F40}" type="presParOf" srcId="{DF46A9AC-3F0F-4BAA-98E3-7289D601D85D}" destId="{430DBDF9-529C-43FA-9164-45C2E760D73C}" srcOrd="0" destOrd="0" presId="urn:microsoft.com/office/officeart/2005/8/layout/hProcess10"/>
    <dgm:cxn modelId="{6827F539-951B-4615-9823-94E7B2A2E996}" type="presParOf" srcId="{2CB4D81D-104C-4CBF-90FF-9C4C7DFBFC17}" destId="{2CBF6FF3-CCCD-4C45-9F8B-2F5D8FD8D278}" srcOrd="6" destOrd="0" presId="urn:microsoft.com/office/officeart/2005/8/layout/hProcess10"/>
    <dgm:cxn modelId="{4BCCD7D9-434A-4A68-9FC2-3D443AB99790}" type="presParOf" srcId="{2CBF6FF3-CCCD-4C45-9F8B-2F5D8FD8D278}" destId="{A290BC38-0E64-4C26-80FD-54E3882E5A98}" srcOrd="0" destOrd="0" presId="urn:microsoft.com/office/officeart/2005/8/layout/hProcess10"/>
    <dgm:cxn modelId="{A508CCF3-B7AB-4ED4-AD6F-1777C9114F54}" type="presParOf" srcId="{2CBF6FF3-CCCD-4C45-9F8B-2F5D8FD8D278}" destId="{6E3F3BBF-F3DF-47AA-9BBC-DBE76A0498A7}" srcOrd="1" destOrd="0" presId="urn:microsoft.com/office/officeart/2005/8/layout/hProcess10"/>
  </dgm:cxnLst>
  <dgm:bg/>
  <dgm:whole/>
</dgm:dataModel>
</file>

<file path=ppt/diagrams/data4.xml><?xml version="1.0" encoding="utf-8"?>
<dgm:dataModel xmlns:dgm="http://schemas.openxmlformats.org/drawingml/2006/diagram" xmlns:a="http://schemas.openxmlformats.org/drawingml/2006/main">
  <dgm:ptLst>
    <dgm:pt modelId="{1F79FABA-B59D-4DD0-9B3A-84240899735B}" type="doc">
      <dgm:prSet loTypeId="urn:microsoft.com/office/officeart/2005/8/layout/hProcess10" loCatId="process" qsTypeId="urn:microsoft.com/office/officeart/2005/8/quickstyle/simple1" qsCatId="simple" csTypeId="urn:microsoft.com/office/officeart/2005/8/colors/accent0_1" csCatId="mainScheme" phldr="1"/>
      <dgm:spPr/>
      <dgm:t>
        <a:bodyPr/>
        <a:lstStyle/>
        <a:p>
          <a:endParaRPr lang="el-GR"/>
        </a:p>
      </dgm:t>
    </dgm:pt>
    <dgm:pt modelId="{660D4A43-8885-4587-BF6A-0E0C51FD07E0}">
      <dgm:prSet phldrT="[Text]"/>
      <dgm:spPr>
        <a:solidFill>
          <a:schemeClr val="bg1">
            <a:lumMod val="50000"/>
          </a:schemeClr>
        </a:solidFill>
      </dgm:spPr>
      <dgm:t>
        <a:bodyPr/>
        <a:lstStyle/>
        <a:p>
          <a:r>
            <a:rPr lang="en-US" dirty="0" smtClean="0"/>
            <a:t>Introduction</a:t>
          </a:r>
          <a:endParaRPr lang="el-GR" dirty="0"/>
        </a:p>
      </dgm:t>
    </dgm:pt>
    <dgm:pt modelId="{38B4A145-EC97-41D5-970D-55ED9CC2D01B}" type="parTrans" cxnId="{FBAF5211-F4CD-43E2-92B0-69CC79FAC8E8}">
      <dgm:prSet/>
      <dgm:spPr/>
      <dgm:t>
        <a:bodyPr/>
        <a:lstStyle/>
        <a:p>
          <a:endParaRPr lang="el-GR"/>
        </a:p>
      </dgm:t>
    </dgm:pt>
    <dgm:pt modelId="{7E6C2FB6-B063-4654-9E9A-12FBA82583BA}" type="sibTrans" cxnId="{FBAF5211-F4CD-43E2-92B0-69CC79FAC8E8}">
      <dgm:prSet/>
      <dgm:spPr/>
      <dgm:t>
        <a:bodyPr/>
        <a:lstStyle/>
        <a:p>
          <a:endParaRPr lang="el-GR"/>
        </a:p>
      </dgm:t>
    </dgm:pt>
    <dgm:pt modelId="{DCB4BBE5-2CBD-4139-8BF0-66BAC7DDB448}">
      <dgm:prSet phldrT="[Text]"/>
      <dgm:spPr>
        <a:solidFill>
          <a:schemeClr val="bg1">
            <a:lumMod val="50000"/>
          </a:schemeClr>
        </a:solidFill>
      </dgm:spPr>
      <dgm:t>
        <a:bodyPr/>
        <a:lstStyle/>
        <a:p>
          <a:r>
            <a:rPr lang="en-US" dirty="0" smtClean="0"/>
            <a:t>FAQ-o-Sphere</a:t>
          </a:r>
          <a:endParaRPr lang="el-GR" dirty="0"/>
        </a:p>
      </dgm:t>
    </dgm:pt>
    <dgm:pt modelId="{CBF2667F-46B3-4AF2-9D37-4A985299D464}" type="parTrans" cxnId="{21D85C7D-0822-44E5-894B-539F6CA61C84}">
      <dgm:prSet/>
      <dgm:spPr/>
      <dgm:t>
        <a:bodyPr/>
        <a:lstStyle/>
        <a:p>
          <a:endParaRPr lang="el-GR"/>
        </a:p>
      </dgm:t>
    </dgm:pt>
    <dgm:pt modelId="{7A238C79-CE5C-46CE-B078-BE4803479682}" type="sibTrans" cxnId="{21D85C7D-0822-44E5-894B-539F6CA61C84}">
      <dgm:prSet/>
      <dgm:spPr/>
      <dgm:t>
        <a:bodyPr/>
        <a:lstStyle/>
        <a:p>
          <a:endParaRPr lang="el-GR"/>
        </a:p>
      </dgm:t>
    </dgm:pt>
    <dgm:pt modelId="{96D9B8B2-5CCD-43CF-B0B4-BB05E1810C35}">
      <dgm:prSet phldrT="[Text]"/>
      <dgm:spPr/>
      <dgm:t>
        <a:bodyPr/>
        <a:lstStyle/>
        <a:p>
          <a:pPr algn="l"/>
          <a:r>
            <a:rPr lang="en-US" dirty="0" smtClean="0"/>
            <a:t>The role of the Semantic Web</a:t>
          </a:r>
          <a:endParaRPr lang="el-GR" dirty="0"/>
        </a:p>
      </dgm:t>
    </dgm:pt>
    <dgm:pt modelId="{A0EE2EEB-EFC9-41A5-BF65-BBDBFC6823DF}" type="parTrans" cxnId="{4D2B3488-5A34-4CB6-9D8C-729E05007D3B}">
      <dgm:prSet/>
      <dgm:spPr/>
      <dgm:t>
        <a:bodyPr/>
        <a:lstStyle/>
        <a:p>
          <a:endParaRPr lang="el-GR"/>
        </a:p>
      </dgm:t>
    </dgm:pt>
    <dgm:pt modelId="{7D4DA748-FC65-4E45-AB1E-B3CCAB70BDA5}" type="sibTrans" cxnId="{4D2B3488-5A34-4CB6-9D8C-729E05007D3B}">
      <dgm:prSet/>
      <dgm:spPr/>
      <dgm:t>
        <a:bodyPr/>
        <a:lstStyle/>
        <a:p>
          <a:endParaRPr lang="el-GR"/>
        </a:p>
      </dgm:t>
    </dgm:pt>
    <dgm:pt modelId="{3109E689-A0C7-4721-B4C7-88BC425B0200}">
      <dgm:prSet phldrT="[Text]"/>
      <dgm:spPr>
        <a:solidFill>
          <a:schemeClr val="bg1">
            <a:lumMod val="50000"/>
          </a:schemeClr>
        </a:solidFill>
      </dgm:spPr>
      <dgm:t>
        <a:bodyPr/>
        <a:lstStyle/>
        <a:p>
          <a:r>
            <a:rPr lang="en-US" dirty="0" smtClean="0"/>
            <a:t>Terminology</a:t>
          </a:r>
          <a:endParaRPr lang="el-GR" dirty="0"/>
        </a:p>
      </dgm:t>
    </dgm:pt>
    <dgm:pt modelId="{173C4867-41D3-472D-B082-361F79585E18}" type="parTrans" cxnId="{468184AC-5242-4E42-BF69-67D0866A86FC}">
      <dgm:prSet/>
      <dgm:spPr/>
      <dgm:t>
        <a:bodyPr/>
        <a:lstStyle/>
        <a:p>
          <a:endParaRPr lang="el-GR"/>
        </a:p>
      </dgm:t>
    </dgm:pt>
    <dgm:pt modelId="{7BFA551A-7AED-4F35-8466-86264D1DE9C3}" type="sibTrans" cxnId="{468184AC-5242-4E42-BF69-67D0866A86FC}">
      <dgm:prSet/>
      <dgm:spPr/>
      <dgm:t>
        <a:bodyPr/>
        <a:lstStyle/>
        <a:p>
          <a:endParaRPr lang="el-GR"/>
        </a:p>
      </dgm:t>
    </dgm:pt>
    <dgm:pt modelId="{C13FF8E9-9F6E-4124-B5C3-177C630CA7AA}">
      <dgm:prSet phldrT="[Text]"/>
      <dgm:spPr>
        <a:solidFill>
          <a:schemeClr val="bg1">
            <a:lumMod val="50000"/>
          </a:schemeClr>
        </a:solidFill>
      </dgm:spPr>
      <dgm:t>
        <a:bodyPr/>
        <a:lstStyle/>
        <a:p>
          <a:r>
            <a:rPr lang="en-US" dirty="0" smtClean="0"/>
            <a:t>Clarifications</a:t>
          </a:r>
          <a:endParaRPr lang="el-GR" dirty="0"/>
        </a:p>
      </dgm:t>
    </dgm:pt>
    <dgm:pt modelId="{84EA7D14-1890-4BAF-8500-94E8817F6456}" type="parTrans" cxnId="{3B9420AF-2635-4741-84AB-4BB612FF4F06}">
      <dgm:prSet/>
      <dgm:spPr/>
      <dgm:t>
        <a:bodyPr/>
        <a:lstStyle/>
        <a:p>
          <a:endParaRPr lang="el-GR"/>
        </a:p>
      </dgm:t>
    </dgm:pt>
    <dgm:pt modelId="{2C883251-AE3A-4972-B119-58CB153F6D09}" type="sibTrans" cxnId="{3B9420AF-2635-4741-84AB-4BB612FF4F06}">
      <dgm:prSet/>
      <dgm:spPr/>
      <dgm:t>
        <a:bodyPr/>
        <a:lstStyle/>
        <a:p>
          <a:endParaRPr lang="el-GR"/>
        </a:p>
      </dgm:t>
    </dgm:pt>
    <dgm:pt modelId="{15100130-B8CD-4774-A0C8-C9F9146210CD}">
      <dgm:prSet phldrT="[Text]"/>
      <dgm:spPr>
        <a:solidFill>
          <a:schemeClr val="bg1">
            <a:lumMod val="50000"/>
          </a:schemeClr>
        </a:solidFill>
      </dgm:spPr>
      <dgm:t>
        <a:bodyPr/>
        <a:lstStyle/>
        <a:p>
          <a:r>
            <a:rPr lang="en-US" dirty="0" smtClean="0"/>
            <a:t>A collective knowledge system example</a:t>
          </a:r>
          <a:endParaRPr lang="el-GR" dirty="0"/>
        </a:p>
      </dgm:t>
    </dgm:pt>
    <dgm:pt modelId="{56C7BE03-4ECD-4EBE-90C1-7B291CA0E1F0}" type="sibTrans" cxnId="{807C1046-7BCD-4128-B859-6E54976F1DC1}">
      <dgm:prSet/>
      <dgm:spPr/>
      <dgm:t>
        <a:bodyPr/>
        <a:lstStyle/>
        <a:p>
          <a:endParaRPr lang="el-GR"/>
        </a:p>
      </dgm:t>
    </dgm:pt>
    <dgm:pt modelId="{1A1372B7-B1A1-495E-B275-F95C76399154}" type="parTrans" cxnId="{807C1046-7BCD-4128-B859-6E54976F1DC1}">
      <dgm:prSet/>
      <dgm:spPr/>
      <dgm:t>
        <a:bodyPr/>
        <a:lstStyle/>
        <a:p>
          <a:endParaRPr lang="el-GR"/>
        </a:p>
      </dgm:t>
    </dgm:pt>
    <dgm:pt modelId="{4D701ACB-8998-486C-868F-BFB29F7B7945}">
      <dgm:prSet phldrT="[Text]"/>
      <dgm:spPr/>
      <dgm:t>
        <a:bodyPr/>
        <a:lstStyle/>
        <a:p>
          <a:pPr algn="l"/>
          <a:r>
            <a:rPr lang="en-US" dirty="0" smtClean="0"/>
            <a:t>Example</a:t>
          </a:r>
        </a:p>
      </dgm:t>
    </dgm:pt>
    <dgm:pt modelId="{EAF1C9C4-FEDD-4C59-8267-E28320855144}" type="parTrans" cxnId="{D6532DA2-1C20-4003-A2E5-817EA175C5DF}">
      <dgm:prSet/>
      <dgm:spPr/>
      <dgm:t>
        <a:bodyPr/>
        <a:lstStyle/>
        <a:p>
          <a:endParaRPr lang="el-GR"/>
        </a:p>
      </dgm:t>
    </dgm:pt>
    <dgm:pt modelId="{A3810695-8277-4E86-877A-56C0A775A3AF}" type="sibTrans" cxnId="{D6532DA2-1C20-4003-A2E5-817EA175C5DF}">
      <dgm:prSet/>
      <dgm:spPr/>
      <dgm:t>
        <a:bodyPr/>
        <a:lstStyle/>
        <a:p>
          <a:endParaRPr lang="el-GR"/>
        </a:p>
      </dgm:t>
    </dgm:pt>
    <dgm:pt modelId="{06D181D6-FFBD-4D71-AD8F-96074739D579}">
      <dgm:prSet phldrT="[Text]"/>
      <dgm:spPr/>
      <dgm:t>
        <a:bodyPr/>
        <a:lstStyle/>
        <a:p>
          <a:pPr algn="l"/>
          <a:r>
            <a:rPr lang="en-US" dirty="0" smtClean="0"/>
            <a:t>A collective knowledge system for travel</a:t>
          </a:r>
        </a:p>
      </dgm:t>
    </dgm:pt>
    <dgm:pt modelId="{CC42EBCF-0B2B-422A-A418-0D60C14D69A1}" type="parTrans" cxnId="{4C861B97-8F7E-4197-B9D5-1828EDCD6479}">
      <dgm:prSet/>
      <dgm:spPr/>
      <dgm:t>
        <a:bodyPr/>
        <a:lstStyle/>
        <a:p>
          <a:endParaRPr lang="el-GR"/>
        </a:p>
      </dgm:t>
    </dgm:pt>
    <dgm:pt modelId="{133575C9-6FAC-42D7-A93E-B4BB26ACE2CB}" type="sibTrans" cxnId="{4C861B97-8F7E-4197-B9D5-1828EDCD6479}">
      <dgm:prSet/>
      <dgm:spPr/>
      <dgm:t>
        <a:bodyPr/>
        <a:lstStyle/>
        <a:p>
          <a:endParaRPr lang="el-GR"/>
        </a:p>
      </dgm:t>
    </dgm:pt>
    <dgm:pt modelId="{2CB4D81D-104C-4CBF-90FF-9C4C7DFBFC17}" type="pres">
      <dgm:prSet presAssocID="{1F79FABA-B59D-4DD0-9B3A-84240899735B}" presName="Name0" presStyleCnt="0">
        <dgm:presLayoutVars>
          <dgm:dir/>
          <dgm:resizeHandles val="exact"/>
        </dgm:presLayoutVars>
      </dgm:prSet>
      <dgm:spPr/>
      <dgm:t>
        <a:bodyPr/>
        <a:lstStyle/>
        <a:p>
          <a:endParaRPr lang="el-GR"/>
        </a:p>
      </dgm:t>
    </dgm:pt>
    <dgm:pt modelId="{086900CC-DD44-4238-A3F7-2DD7106C39F9}" type="pres">
      <dgm:prSet presAssocID="{660D4A43-8885-4587-BF6A-0E0C51FD07E0}" presName="composite" presStyleCnt="0"/>
      <dgm:spPr/>
    </dgm:pt>
    <dgm:pt modelId="{FA442AEF-516F-4100-A053-510AB5B567CD}" type="pres">
      <dgm:prSet presAssocID="{660D4A43-8885-4587-BF6A-0E0C51FD07E0}" presName="imagSh" presStyleLbl="bgImgPlace1" presStyleIdx="0" presStyleCnt="4"/>
      <dgm:spPr>
        <a:blipFill rotWithShape="0">
          <a:blip xmlns:r="http://schemas.openxmlformats.org/officeDocument/2006/relationships" r:embed="rId1">
            <a:lum contrast="-100000"/>
          </a:blip>
          <a:stretch>
            <a:fillRect/>
          </a:stretch>
        </a:blipFill>
      </dgm:spPr>
      <dgm:t>
        <a:bodyPr/>
        <a:lstStyle/>
        <a:p>
          <a:endParaRPr lang="el-GR"/>
        </a:p>
      </dgm:t>
    </dgm:pt>
    <dgm:pt modelId="{A7DBF141-D067-42F4-B912-DC3108DCFA0F}" type="pres">
      <dgm:prSet presAssocID="{660D4A43-8885-4587-BF6A-0E0C51FD07E0}" presName="txNode" presStyleLbl="node1" presStyleIdx="0" presStyleCnt="4">
        <dgm:presLayoutVars>
          <dgm:bulletEnabled val="1"/>
        </dgm:presLayoutVars>
      </dgm:prSet>
      <dgm:spPr/>
      <dgm:t>
        <a:bodyPr/>
        <a:lstStyle/>
        <a:p>
          <a:endParaRPr lang="el-GR"/>
        </a:p>
      </dgm:t>
    </dgm:pt>
    <dgm:pt modelId="{AD36CF94-5BA8-45EC-A0BE-5A561B0406A7}" type="pres">
      <dgm:prSet presAssocID="{7E6C2FB6-B063-4654-9E9A-12FBA82583BA}" presName="sibTrans" presStyleLbl="sibTrans2D1" presStyleIdx="0" presStyleCnt="3"/>
      <dgm:spPr/>
      <dgm:t>
        <a:bodyPr/>
        <a:lstStyle/>
        <a:p>
          <a:endParaRPr lang="el-GR"/>
        </a:p>
      </dgm:t>
    </dgm:pt>
    <dgm:pt modelId="{68547934-453D-4B05-B829-E1797D6E01EA}" type="pres">
      <dgm:prSet presAssocID="{7E6C2FB6-B063-4654-9E9A-12FBA82583BA}" presName="connTx" presStyleLbl="sibTrans2D1" presStyleIdx="0" presStyleCnt="3"/>
      <dgm:spPr/>
      <dgm:t>
        <a:bodyPr/>
        <a:lstStyle/>
        <a:p>
          <a:endParaRPr lang="el-GR"/>
        </a:p>
      </dgm:t>
    </dgm:pt>
    <dgm:pt modelId="{1A106912-B42F-4DD7-BE7B-A8B547D9687B}" type="pres">
      <dgm:prSet presAssocID="{DCB4BBE5-2CBD-4139-8BF0-66BAC7DDB448}" presName="composite" presStyleCnt="0"/>
      <dgm:spPr/>
    </dgm:pt>
    <dgm:pt modelId="{FEF3238C-491C-4EDF-9B03-CE25F48EC513}" type="pres">
      <dgm:prSet presAssocID="{DCB4BBE5-2CBD-4139-8BF0-66BAC7DDB448}" presName="imagSh" presStyleLbl="bgImgPlace1" presStyleIdx="1" presStyleCnt="4"/>
      <dgm:spPr>
        <a:blipFill rotWithShape="0">
          <a:blip xmlns:r="http://schemas.openxmlformats.org/officeDocument/2006/relationships" r:embed="rId2">
            <a:lum contrast="-100000"/>
          </a:blip>
          <a:stretch>
            <a:fillRect/>
          </a:stretch>
        </a:blipFill>
      </dgm:spPr>
      <dgm:t>
        <a:bodyPr/>
        <a:lstStyle/>
        <a:p>
          <a:endParaRPr lang="el-GR"/>
        </a:p>
      </dgm:t>
    </dgm:pt>
    <dgm:pt modelId="{17E06B3D-BCFF-431E-B2E2-B418987C3E1C}" type="pres">
      <dgm:prSet presAssocID="{DCB4BBE5-2CBD-4139-8BF0-66BAC7DDB448}" presName="txNode" presStyleLbl="node1" presStyleIdx="1" presStyleCnt="4">
        <dgm:presLayoutVars>
          <dgm:bulletEnabled val="1"/>
        </dgm:presLayoutVars>
      </dgm:prSet>
      <dgm:spPr/>
      <dgm:t>
        <a:bodyPr/>
        <a:lstStyle/>
        <a:p>
          <a:endParaRPr lang="el-GR"/>
        </a:p>
      </dgm:t>
    </dgm:pt>
    <dgm:pt modelId="{E8890F28-36B8-434B-8D97-7945E9C2EFC3}" type="pres">
      <dgm:prSet presAssocID="{7A238C79-CE5C-46CE-B078-BE4803479682}" presName="sibTrans" presStyleLbl="sibTrans2D1" presStyleIdx="1" presStyleCnt="3"/>
      <dgm:spPr/>
      <dgm:t>
        <a:bodyPr/>
        <a:lstStyle/>
        <a:p>
          <a:endParaRPr lang="el-GR"/>
        </a:p>
      </dgm:t>
    </dgm:pt>
    <dgm:pt modelId="{9D3E184E-BD81-4C8E-B90E-2E680C9452A3}" type="pres">
      <dgm:prSet presAssocID="{7A238C79-CE5C-46CE-B078-BE4803479682}" presName="connTx" presStyleLbl="sibTrans2D1" presStyleIdx="1" presStyleCnt="3"/>
      <dgm:spPr/>
      <dgm:t>
        <a:bodyPr/>
        <a:lstStyle/>
        <a:p>
          <a:endParaRPr lang="el-GR"/>
        </a:p>
      </dgm:t>
    </dgm:pt>
    <dgm:pt modelId="{D297E0DB-5A15-4AF7-9096-A69932310A2A}" type="pres">
      <dgm:prSet presAssocID="{96D9B8B2-5CCD-43CF-B0B4-BB05E1810C35}" presName="composite" presStyleCnt="0"/>
      <dgm:spPr/>
    </dgm:pt>
    <dgm:pt modelId="{3B5857E1-CDD7-4335-8193-6781ABA3FDA6}" type="pres">
      <dgm:prSet presAssocID="{96D9B8B2-5CCD-43CF-B0B4-BB05E1810C35}" presName="imagSh" presStyleLbl="bgImgPlace1" presStyleIdx="2" presStyleCnt="4"/>
      <dgm:spPr>
        <a:blipFill rotWithShape="0">
          <a:blip xmlns:r="http://schemas.openxmlformats.org/officeDocument/2006/relationships" r:embed="rId3"/>
          <a:stretch>
            <a:fillRect/>
          </a:stretch>
        </a:blipFill>
      </dgm:spPr>
    </dgm:pt>
    <dgm:pt modelId="{07B8DD7C-C243-4477-AD32-A50CE6ADFEA2}" type="pres">
      <dgm:prSet presAssocID="{96D9B8B2-5CCD-43CF-B0B4-BB05E1810C35}" presName="txNode" presStyleLbl="node1" presStyleIdx="2" presStyleCnt="4">
        <dgm:presLayoutVars>
          <dgm:bulletEnabled val="1"/>
        </dgm:presLayoutVars>
      </dgm:prSet>
      <dgm:spPr/>
      <dgm:t>
        <a:bodyPr/>
        <a:lstStyle/>
        <a:p>
          <a:endParaRPr lang="el-GR"/>
        </a:p>
      </dgm:t>
    </dgm:pt>
    <dgm:pt modelId="{DF46A9AC-3F0F-4BAA-98E3-7289D601D85D}" type="pres">
      <dgm:prSet presAssocID="{7D4DA748-FC65-4E45-AB1E-B3CCAB70BDA5}" presName="sibTrans" presStyleLbl="sibTrans2D1" presStyleIdx="2" presStyleCnt="3"/>
      <dgm:spPr/>
      <dgm:t>
        <a:bodyPr/>
        <a:lstStyle/>
        <a:p>
          <a:endParaRPr lang="el-GR"/>
        </a:p>
      </dgm:t>
    </dgm:pt>
    <dgm:pt modelId="{430DBDF9-529C-43FA-9164-45C2E760D73C}" type="pres">
      <dgm:prSet presAssocID="{7D4DA748-FC65-4E45-AB1E-B3CCAB70BDA5}" presName="connTx" presStyleLbl="sibTrans2D1" presStyleIdx="2" presStyleCnt="3"/>
      <dgm:spPr/>
      <dgm:t>
        <a:bodyPr/>
        <a:lstStyle/>
        <a:p>
          <a:endParaRPr lang="el-GR"/>
        </a:p>
      </dgm:t>
    </dgm:pt>
    <dgm:pt modelId="{2CBF6FF3-CCCD-4C45-9F8B-2F5D8FD8D278}" type="pres">
      <dgm:prSet presAssocID="{4D701ACB-8998-486C-868F-BFB29F7B7945}" presName="composite" presStyleCnt="0"/>
      <dgm:spPr/>
    </dgm:pt>
    <dgm:pt modelId="{A290BC38-0E64-4C26-80FD-54E3882E5A98}" type="pres">
      <dgm:prSet presAssocID="{4D701ACB-8998-486C-868F-BFB29F7B7945}" presName="imagSh" presStyleLbl="bgImgPlace1" presStyleIdx="3" presStyleCnt="4"/>
      <dgm:spPr>
        <a:blipFill rotWithShape="0">
          <a:blip xmlns:r="http://schemas.openxmlformats.org/officeDocument/2006/relationships" r:embed="rId4"/>
          <a:stretch>
            <a:fillRect/>
          </a:stretch>
        </a:blipFill>
      </dgm:spPr>
      <dgm:t>
        <a:bodyPr/>
        <a:lstStyle/>
        <a:p>
          <a:endParaRPr lang="el-GR"/>
        </a:p>
      </dgm:t>
    </dgm:pt>
    <dgm:pt modelId="{6E3F3BBF-F3DF-47AA-9BBC-DBE76A0498A7}" type="pres">
      <dgm:prSet presAssocID="{4D701ACB-8998-486C-868F-BFB29F7B7945}" presName="txNode" presStyleLbl="node1" presStyleIdx="3" presStyleCnt="4">
        <dgm:presLayoutVars>
          <dgm:bulletEnabled val="1"/>
        </dgm:presLayoutVars>
      </dgm:prSet>
      <dgm:spPr/>
      <dgm:t>
        <a:bodyPr/>
        <a:lstStyle/>
        <a:p>
          <a:endParaRPr lang="el-GR"/>
        </a:p>
      </dgm:t>
    </dgm:pt>
  </dgm:ptLst>
  <dgm:cxnLst>
    <dgm:cxn modelId="{052818A3-48D3-4D62-AD89-350881B16523}" type="presOf" srcId="{3109E689-A0C7-4721-B4C7-88BC425B0200}" destId="{A7DBF141-D067-42F4-B912-DC3108DCFA0F}" srcOrd="0" destOrd="1" presId="urn:microsoft.com/office/officeart/2005/8/layout/hProcess10"/>
    <dgm:cxn modelId="{591E4DA4-CA23-4125-B1E2-F81188AA9F1C}" type="presOf" srcId="{7E6C2FB6-B063-4654-9E9A-12FBA82583BA}" destId="{AD36CF94-5BA8-45EC-A0BE-5A561B0406A7}" srcOrd="0" destOrd="0" presId="urn:microsoft.com/office/officeart/2005/8/layout/hProcess10"/>
    <dgm:cxn modelId="{4D2B3488-5A34-4CB6-9D8C-729E05007D3B}" srcId="{1F79FABA-B59D-4DD0-9B3A-84240899735B}" destId="{96D9B8B2-5CCD-43CF-B0B4-BB05E1810C35}" srcOrd="2" destOrd="0" parTransId="{A0EE2EEB-EFC9-41A5-BF65-BBDBFC6823DF}" sibTransId="{7D4DA748-FC65-4E45-AB1E-B3CCAB70BDA5}"/>
    <dgm:cxn modelId="{3B9420AF-2635-4741-84AB-4BB612FF4F06}" srcId="{660D4A43-8885-4587-BF6A-0E0C51FD07E0}" destId="{C13FF8E9-9F6E-4124-B5C3-177C630CA7AA}" srcOrd="1" destOrd="0" parTransId="{84EA7D14-1890-4BAF-8500-94E8817F6456}" sibTransId="{2C883251-AE3A-4972-B119-58CB153F6D09}"/>
    <dgm:cxn modelId="{807C1046-7BCD-4128-B859-6E54976F1DC1}" srcId="{DCB4BBE5-2CBD-4139-8BF0-66BAC7DDB448}" destId="{15100130-B8CD-4774-A0C8-C9F9146210CD}" srcOrd="0" destOrd="0" parTransId="{1A1372B7-B1A1-495E-B275-F95C76399154}" sibTransId="{56C7BE03-4ECD-4EBE-90C1-7B291CA0E1F0}"/>
    <dgm:cxn modelId="{4C861B97-8F7E-4197-B9D5-1828EDCD6479}" srcId="{4D701ACB-8998-486C-868F-BFB29F7B7945}" destId="{06D181D6-FFBD-4D71-AD8F-96074739D579}" srcOrd="0" destOrd="0" parTransId="{CC42EBCF-0B2B-422A-A418-0D60C14D69A1}" sibTransId="{133575C9-6FAC-42D7-A93E-B4BB26ACE2CB}"/>
    <dgm:cxn modelId="{21D85C7D-0822-44E5-894B-539F6CA61C84}" srcId="{1F79FABA-B59D-4DD0-9B3A-84240899735B}" destId="{DCB4BBE5-2CBD-4139-8BF0-66BAC7DDB448}" srcOrd="1" destOrd="0" parTransId="{CBF2667F-46B3-4AF2-9D37-4A985299D464}" sibTransId="{7A238C79-CE5C-46CE-B078-BE4803479682}"/>
    <dgm:cxn modelId="{5731CDB0-5A64-4A2D-8D74-C1A987CAA857}" type="presOf" srcId="{C13FF8E9-9F6E-4124-B5C3-177C630CA7AA}" destId="{A7DBF141-D067-42F4-B912-DC3108DCFA0F}" srcOrd="0" destOrd="2" presId="urn:microsoft.com/office/officeart/2005/8/layout/hProcess10"/>
    <dgm:cxn modelId="{39E455AD-A6B4-45FB-A0AB-046769245747}" type="presOf" srcId="{7E6C2FB6-B063-4654-9E9A-12FBA82583BA}" destId="{68547934-453D-4B05-B829-E1797D6E01EA}" srcOrd="1" destOrd="0" presId="urn:microsoft.com/office/officeart/2005/8/layout/hProcess10"/>
    <dgm:cxn modelId="{06946807-2DB7-4538-9DB4-8D2445632858}" type="presOf" srcId="{7A238C79-CE5C-46CE-B078-BE4803479682}" destId="{E8890F28-36B8-434B-8D97-7945E9C2EFC3}" srcOrd="0" destOrd="0" presId="urn:microsoft.com/office/officeart/2005/8/layout/hProcess10"/>
    <dgm:cxn modelId="{FBAF5211-F4CD-43E2-92B0-69CC79FAC8E8}" srcId="{1F79FABA-B59D-4DD0-9B3A-84240899735B}" destId="{660D4A43-8885-4587-BF6A-0E0C51FD07E0}" srcOrd="0" destOrd="0" parTransId="{38B4A145-EC97-41D5-970D-55ED9CC2D01B}" sibTransId="{7E6C2FB6-B063-4654-9E9A-12FBA82583BA}"/>
    <dgm:cxn modelId="{54DDA03F-082C-4811-8346-DCD9BF8C6F09}" type="presOf" srcId="{96D9B8B2-5CCD-43CF-B0B4-BB05E1810C35}" destId="{07B8DD7C-C243-4477-AD32-A50CE6ADFEA2}" srcOrd="0" destOrd="0" presId="urn:microsoft.com/office/officeart/2005/8/layout/hProcess10"/>
    <dgm:cxn modelId="{92BCA9B4-0153-4480-9A8D-57A12E628E26}" type="presOf" srcId="{1F79FABA-B59D-4DD0-9B3A-84240899735B}" destId="{2CB4D81D-104C-4CBF-90FF-9C4C7DFBFC17}" srcOrd="0" destOrd="0" presId="urn:microsoft.com/office/officeart/2005/8/layout/hProcess10"/>
    <dgm:cxn modelId="{3FABE36F-FFE9-42DE-807A-12FA7451D212}" type="presOf" srcId="{7D4DA748-FC65-4E45-AB1E-B3CCAB70BDA5}" destId="{DF46A9AC-3F0F-4BAA-98E3-7289D601D85D}" srcOrd="0" destOrd="0" presId="urn:microsoft.com/office/officeart/2005/8/layout/hProcess10"/>
    <dgm:cxn modelId="{7519CC94-A133-4D54-979B-01257AA5D1E7}" type="presOf" srcId="{06D181D6-FFBD-4D71-AD8F-96074739D579}" destId="{6E3F3BBF-F3DF-47AA-9BBC-DBE76A0498A7}" srcOrd="0" destOrd="1" presId="urn:microsoft.com/office/officeart/2005/8/layout/hProcess10"/>
    <dgm:cxn modelId="{181A5B0D-FD27-4637-89A3-87F52A1ECA7A}" type="presOf" srcId="{7A238C79-CE5C-46CE-B078-BE4803479682}" destId="{9D3E184E-BD81-4C8E-B90E-2E680C9452A3}" srcOrd="1" destOrd="0" presId="urn:microsoft.com/office/officeart/2005/8/layout/hProcess10"/>
    <dgm:cxn modelId="{215CB3D5-3F13-4010-8E4D-673A248219E1}" type="presOf" srcId="{4D701ACB-8998-486C-868F-BFB29F7B7945}" destId="{6E3F3BBF-F3DF-47AA-9BBC-DBE76A0498A7}" srcOrd="0" destOrd="0" presId="urn:microsoft.com/office/officeart/2005/8/layout/hProcess10"/>
    <dgm:cxn modelId="{8024CD07-791E-4821-969A-8D6A82926A9A}" type="presOf" srcId="{7D4DA748-FC65-4E45-AB1E-B3CCAB70BDA5}" destId="{430DBDF9-529C-43FA-9164-45C2E760D73C}" srcOrd="1" destOrd="0" presId="urn:microsoft.com/office/officeart/2005/8/layout/hProcess10"/>
    <dgm:cxn modelId="{D6532DA2-1C20-4003-A2E5-817EA175C5DF}" srcId="{1F79FABA-B59D-4DD0-9B3A-84240899735B}" destId="{4D701ACB-8998-486C-868F-BFB29F7B7945}" srcOrd="3" destOrd="0" parTransId="{EAF1C9C4-FEDD-4C59-8267-E28320855144}" sibTransId="{A3810695-8277-4E86-877A-56C0A775A3AF}"/>
    <dgm:cxn modelId="{F26D848E-9A65-4BEF-8C22-52A6D21F15F9}" type="presOf" srcId="{15100130-B8CD-4774-A0C8-C9F9146210CD}" destId="{17E06B3D-BCFF-431E-B2E2-B418987C3E1C}" srcOrd="0" destOrd="1" presId="urn:microsoft.com/office/officeart/2005/8/layout/hProcess10"/>
    <dgm:cxn modelId="{468184AC-5242-4E42-BF69-67D0866A86FC}" srcId="{660D4A43-8885-4587-BF6A-0E0C51FD07E0}" destId="{3109E689-A0C7-4721-B4C7-88BC425B0200}" srcOrd="0" destOrd="0" parTransId="{173C4867-41D3-472D-B082-361F79585E18}" sibTransId="{7BFA551A-7AED-4F35-8466-86264D1DE9C3}"/>
    <dgm:cxn modelId="{2059439E-BF55-4656-8858-DCDC25C50BEB}" type="presOf" srcId="{660D4A43-8885-4587-BF6A-0E0C51FD07E0}" destId="{A7DBF141-D067-42F4-B912-DC3108DCFA0F}" srcOrd="0" destOrd="0" presId="urn:microsoft.com/office/officeart/2005/8/layout/hProcess10"/>
    <dgm:cxn modelId="{6F67DF08-4230-4040-9615-23201FA9FC87}" type="presOf" srcId="{DCB4BBE5-2CBD-4139-8BF0-66BAC7DDB448}" destId="{17E06B3D-BCFF-431E-B2E2-B418987C3E1C}" srcOrd="0" destOrd="0" presId="urn:microsoft.com/office/officeart/2005/8/layout/hProcess10"/>
    <dgm:cxn modelId="{7F3BD99E-6FAA-4468-91E1-8D54DE81DC9D}" type="presParOf" srcId="{2CB4D81D-104C-4CBF-90FF-9C4C7DFBFC17}" destId="{086900CC-DD44-4238-A3F7-2DD7106C39F9}" srcOrd="0" destOrd="0" presId="urn:microsoft.com/office/officeart/2005/8/layout/hProcess10"/>
    <dgm:cxn modelId="{D51EF43C-AC6B-4531-B781-8ED78FCA98CA}" type="presParOf" srcId="{086900CC-DD44-4238-A3F7-2DD7106C39F9}" destId="{FA442AEF-516F-4100-A053-510AB5B567CD}" srcOrd="0" destOrd="0" presId="urn:microsoft.com/office/officeart/2005/8/layout/hProcess10"/>
    <dgm:cxn modelId="{528AFEED-C751-4A13-A7B8-D6C74636701F}" type="presParOf" srcId="{086900CC-DD44-4238-A3F7-2DD7106C39F9}" destId="{A7DBF141-D067-42F4-B912-DC3108DCFA0F}" srcOrd="1" destOrd="0" presId="urn:microsoft.com/office/officeart/2005/8/layout/hProcess10"/>
    <dgm:cxn modelId="{CE2D1838-528B-4241-A1CD-A98F34B197E8}" type="presParOf" srcId="{2CB4D81D-104C-4CBF-90FF-9C4C7DFBFC17}" destId="{AD36CF94-5BA8-45EC-A0BE-5A561B0406A7}" srcOrd="1" destOrd="0" presId="urn:microsoft.com/office/officeart/2005/8/layout/hProcess10"/>
    <dgm:cxn modelId="{D0AC45AB-6D90-44CC-A449-B608582E833E}" type="presParOf" srcId="{AD36CF94-5BA8-45EC-A0BE-5A561B0406A7}" destId="{68547934-453D-4B05-B829-E1797D6E01EA}" srcOrd="0" destOrd="0" presId="urn:microsoft.com/office/officeart/2005/8/layout/hProcess10"/>
    <dgm:cxn modelId="{54835DFD-5B8D-42D2-B0A7-72493A55FF19}" type="presParOf" srcId="{2CB4D81D-104C-4CBF-90FF-9C4C7DFBFC17}" destId="{1A106912-B42F-4DD7-BE7B-A8B547D9687B}" srcOrd="2" destOrd="0" presId="urn:microsoft.com/office/officeart/2005/8/layout/hProcess10"/>
    <dgm:cxn modelId="{21FBE4D4-27B3-4443-9C18-B83F786EBD09}" type="presParOf" srcId="{1A106912-B42F-4DD7-BE7B-A8B547D9687B}" destId="{FEF3238C-491C-4EDF-9B03-CE25F48EC513}" srcOrd="0" destOrd="0" presId="urn:microsoft.com/office/officeart/2005/8/layout/hProcess10"/>
    <dgm:cxn modelId="{64876F0F-3E25-4B87-94FC-2EDC1ED6527D}" type="presParOf" srcId="{1A106912-B42F-4DD7-BE7B-A8B547D9687B}" destId="{17E06B3D-BCFF-431E-B2E2-B418987C3E1C}" srcOrd="1" destOrd="0" presId="urn:microsoft.com/office/officeart/2005/8/layout/hProcess10"/>
    <dgm:cxn modelId="{E588316B-AE83-483B-9F4D-69137C3B0214}" type="presParOf" srcId="{2CB4D81D-104C-4CBF-90FF-9C4C7DFBFC17}" destId="{E8890F28-36B8-434B-8D97-7945E9C2EFC3}" srcOrd="3" destOrd="0" presId="urn:microsoft.com/office/officeart/2005/8/layout/hProcess10"/>
    <dgm:cxn modelId="{D9AFC4E8-B731-4019-8A3E-09D794FEDA5C}" type="presParOf" srcId="{E8890F28-36B8-434B-8D97-7945E9C2EFC3}" destId="{9D3E184E-BD81-4C8E-B90E-2E680C9452A3}" srcOrd="0" destOrd="0" presId="urn:microsoft.com/office/officeart/2005/8/layout/hProcess10"/>
    <dgm:cxn modelId="{0104A7D5-4767-47BB-8FC8-8DF3F33FA9A6}" type="presParOf" srcId="{2CB4D81D-104C-4CBF-90FF-9C4C7DFBFC17}" destId="{D297E0DB-5A15-4AF7-9096-A69932310A2A}" srcOrd="4" destOrd="0" presId="urn:microsoft.com/office/officeart/2005/8/layout/hProcess10"/>
    <dgm:cxn modelId="{8B4040D4-7C5C-4D9B-A5DC-5AAC5BDB7ECD}" type="presParOf" srcId="{D297E0DB-5A15-4AF7-9096-A69932310A2A}" destId="{3B5857E1-CDD7-4335-8193-6781ABA3FDA6}" srcOrd="0" destOrd="0" presId="urn:microsoft.com/office/officeart/2005/8/layout/hProcess10"/>
    <dgm:cxn modelId="{3A755550-E52D-4C9E-ABC5-2356A0BA6624}" type="presParOf" srcId="{D297E0DB-5A15-4AF7-9096-A69932310A2A}" destId="{07B8DD7C-C243-4477-AD32-A50CE6ADFEA2}" srcOrd="1" destOrd="0" presId="urn:microsoft.com/office/officeart/2005/8/layout/hProcess10"/>
    <dgm:cxn modelId="{C78222B2-6B81-48E5-AD74-C8DF174B4A95}" type="presParOf" srcId="{2CB4D81D-104C-4CBF-90FF-9C4C7DFBFC17}" destId="{DF46A9AC-3F0F-4BAA-98E3-7289D601D85D}" srcOrd="5" destOrd="0" presId="urn:microsoft.com/office/officeart/2005/8/layout/hProcess10"/>
    <dgm:cxn modelId="{AB5AC9B3-CAF4-436F-99F6-5FE565DFE071}" type="presParOf" srcId="{DF46A9AC-3F0F-4BAA-98E3-7289D601D85D}" destId="{430DBDF9-529C-43FA-9164-45C2E760D73C}" srcOrd="0" destOrd="0" presId="urn:microsoft.com/office/officeart/2005/8/layout/hProcess10"/>
    <dgm:cxn modelId="{866AD8BF-3B32-47A0-BB8E-2CB6F77B73C8}" type="presParOf" srcId="{2CB4D81D-104C-4CBF-90FF-9C4C7DFBFC17}" destId="{2CBF6FF3-CCCD-4C45-9F8B-2F5D8FD8D278}" srcOrd="6" destOrd="0" presId="urn:microsoft.com/office/officeart/2005/8/layout/hProcess10"/>
    <dgm:cxn modelId="{ED3FAF40-21EA-4A6C-A07F-E0CC8B0B25F8}" type="presParOf" srcId="{2CBF6FF3-CCCD-4C45-9F8B-2F5D8FD8D278}" destId="{A290BC38-0E64-4C26-80FD-54E3882E5A98}" srcOrd="0" destOrd="0" presId="urn:microsoft.com/office/officeart/2005/8/layout/hProcess10"/>
    <dgm:cxn modelId="{B2B21867-6208-484B-AD27-8DE38CA1CE09}" type="presParOf" srcId="{2CBF6FF3-CCCD-4C45-9F8B-2F5D8FD8D278}" destId="{6E3F3BBF-F3DF-47AA-9BBC-DBE76A0498A7}" srcOrd="1" destOrd="0" presId="urn:microsoft.com/office/officeart/2005/8/layout/hProcess10"/>
  </dgm:cxnLst>
  <dgm:bg/>
  <dgm:whole/>
</dgm:dataModel>
</file>

<file path=ppt/diagrams/data5.xml><?xml version="1.0" encoding="utf-8"?>
<dgm:dataModel xmlns:dgm="http://schemas.openxmlformats.org/drawingml/2006/diagram" xmlns:a="http://schemas.openxmlformats.org/drawingml/2006/main">
  <dgm:ptLst>
    <dgm:pt modelId="{1F79FABA-B59D-4DD0-9B3A-84240899735B}" type="doc">
      <dgm:prSet loTypeId="urn:microsoft.com/office/officeart/2005/8/layout/hProcess10" loCatId="process" qsTypeId="urn:microsoft.com/office/officeart/2005/8/quickstyle/simple1" qsCatId="simple" csTypeId="urn:microsoft.com/office/officeart/2005/8/colors/accent0_1" csCatId="mainScheme" phldr="1"/>
      <dgm:spPr/>
      <dgm:t>
        <a:bodyPr/>
        <a:lstStyle/>
        <a:p>
          <a:endParaRPr lang="el-GR"/>
        </a:p>
      </dgm:t>
    </dgm:pt>
    <dgm:pt modelId="{660D4A43-8885-4587-BF6A-0E0C51FD07E0}">
      <dgm:prSet phldrT="[Text]"/>
      <dgm:spPr>
        <a:solidFill>
          <a:schemeClr val="bg1">
            <a:lumMod val="50000"/>
          </a:schemeClr>
        </a:solidFill>
      </dgm:spPr>
      <dgm:t>
        <a:bodyPr/>
        <a:lstStyle/>
        <a:p>
          <a:r>
            <a:rPr lang="en-US" dirty="0" smtClean="0"/>
            <a:t>Introduction</a:t>
          </a:r>
          <a:endParaRPr lang="el-GR" dirty="0"/>
        </a:p>
      </dgm:t>
    </dgm:pt>
    <dgm:pt modelId="{38B4A145-EC97-41D5-970D-55ED9CC2D01B}" type="parTrans" cxnId="{FBAF5211-F4CD-43E2-92B0-69CC79FAC8E8}">
      <dgm:prSet/>
      <dgm:spPr/>
      <dgm:t>
        <a:bodyPr/>
        <a:lstStyle/>
        <a:p>
          <a:endParaRPr lang="el-GR"/>
        </a:p>
      </dgm:t>
    </dgm:pt>
    <dgm:pt modelId="{7E6C2FB6-B063-4654-9E9A-12FBA82583BA}" type="sibTrans" cxnId="{FBAF5211-F4CD-43E2-92B0-69CC79FAC8E8}">
      <dgm:prSet/>
      <dgm:spPr/>
      <dgm:t>
        <a:bodyPr/>
        <a:lstStyle/>
        <a:p>
          <a:endParaRPr lang="el-GR"/>
        </a:p>
      </dgm:t>
    </dgm:pt>
    <dgm:pt modelId="{DCB4BBE5-2CBD-4139-8BF0-66BAC7DDB448}">
      <dgm:prSet phldrT="[Text]"/>
      <dgm:spPr>
        <a:solidFill>
          <a:schemeClr val="bg1">
            <a:lumMod val="50000"/>
          </a:schemeClr>
        </a:solidFill>
      </dgm:spPr>
      <dgm:t>
        <a:bodyPr/>
        <a:lstStyle/>
        <a:p>
          <a:r>
            <a:rPr lang="en-US" dirty="0" smtClean="0"/>
            <a:t>FAQ-o-Sphere</a:t>
          </a:r>
          <a:endParaRPr lang="el-GR" dirty="0"/>
        </a:p>
      </dgm:t>
    </dgm:pt>
    <dgm:pt modelId="{CBF2667F-46B3-4AF2-9D37-4A985299D464}" type="parTrans" cxnId="{21D85C7D-0822-44E5-894B-539F6CA61C84}">
      <dgm:prSet/>
      <dgm:spPr/>
      <dgm:t>
        <a:bodyPr/>
        <a:lstStyle/>
        <a:p>
          <a:endParaRPr lang="el-GR"/>
        </a:p>
      </dgm:t>
    </dgm:pt>
    <dgm:pt modelId="{7A238C79-CE5C-46CE-B078-BE4803479682}" type="sibTrans" cxnId="{21D85C7D-0822-44E5-894B-539F6CA61C84}">
      <dgm:prSet/>
      <dgm:spPr/>
      <dgm:t>
        <a:bodyPr/>
        <a:lstStyle/>
        <a:p>
          <a:endParaRPr lang="el-GR"/>
        </a:p>
      </dgm:t>
    </dgm:pt>
    <dgm:pt modelId="{96D9B8B2-5CCD-43CF-B0B4-BB05E1810C35}">
      <dgm:prSet phldrT="[Text]"/>
      <dgm:spPr>
        <a:solidFill>
          <a:schemeClr val="bg1">
            <a:lumMod val="50000"/>
          </a:schemeClr>
        </a:solidFill>
      </dgm:spPr>
      <dgm:t>
        <a:bodyPr/>
        <a:lstStyle/>
        <a:p>
          <a:pPr algn="l"/>
          <a:r>
            <a:rPr lang="en-US" dirty="0" smtClean="0"/>
            <a:t>The role of the Semantic Web</a:t>
          </a:r>
          <a:endParaRPr lang="el-GR" dirty="0"/>
        </a:p>
      </dgm:t>
    </dgm:pt>
    <dgm:pt modelId="{A0EE2EEB-EFC9-41A5-BF65-BBDBFC6823DF}" type="parTrans" cxnId="{4D2B3488-5A34-4CB6-9D8C-729E05007D3B}">
      <dgm:prSet/>
      <dgm:spPr/>
      <dgm:t>
        <a:bodyPr/>
        <a:lstStyle/>
        <a:p>
          <a:endParaRPr lang="el-GR"/>
        </a:p>
      </dgm:t>
    </dgm:pt>
    <dgm:pt modelId="{7D4DA748-FC65-4E45-AB1E-B3CCAB70BDA5}" type="sibTrans" cxnId="{4D2B3488-5A34-4CB6-9D8C-729E05007D3B}">
      <dgm:prSet/>
      <dgm:spPr/>
      <dgm:t>
        <a:bodyPr/>
        <a:lstStyle/>
        <a:p>
          <a:endParaRPr lang="el-GR"/>
        </a:p>
      </dgm:t>
    </dgm:pt>
    <dgm:pt modelId="{3109E689-A0C7-4721-B4C7-88BC425B0200}">
      <dgm:prSet phldrT="[Text]"/>
      <dgm:spPr>
        <a:solidFill>
          <a:schemeClr val="bg1">
            <a:lumMod val="50000"/>
          </a:schemeClr>
        </a:solidFill>
      </dgm:spPr>
      <dgm:t>
        <a:bodyPr/>
        <a:lstStyle/>
        <a:p>
          <a:r>
            <a:rPr lang="en-US" dirty="0" smtClean="0"/>
            <a:t>Terminology</a:t>
          </a:r>
          <a:endParaRPr lang="el-GR" dirty="0"/>
        </a:p>
      </dgm:t>
    </dgm:pt>
    <dgm:pt modelId="{173C4867-41D3-472D-B082-361F79585E18}" type="parTrans" cxnId="{468184AC-5242-4E42-BF69-67D0866A86FC}">
      <dgm:prSet/>
      <dgm:spPr/>
      <dgm:t>
        <a:bodyPr/>
        <a:lstStyle/>
        <a:p>
          <a:endParaRPr lang="el-GR"/>
        </a:p>
      </dgm:t>
    </dgm:pt>
    <dgm:pt modelId="{7BFA551A-7AED-4F35-8466-86264D1DE9C3}" type="sibTrans" cxnId="{468184AC-5242-4E42-BF69-67D0866A86FC}">
      <dgm:prSet/>
      <dgm:spPr/>
      <dgm:t>
        <a:bodyPr/>
        <a:lstStyle/>
        <a:p>
          <a:endParaRPr lang="el-GR"/>
        </a:p>
      </dgm:t>
    </dgm:pt>
    <dgm:pt modelId="{C13FF8E9-9F6E-4124-B5C3-177C630CA7AA}">
      <dgm:prSet phldrT="[Text]"/>
      <dgm:spPr>
        <a:solidFill>
          <a:schemeClr val="bg1">
            <a:lumMod val="50000"/>
          </a:schemeClr>
        </a:solidFill>
      </dgm:spPr>
      <dgm:t>
        <a:bodyPr/>
        <a:lstStyle/>
        <a:p>
          <a:r>
            <a:rPr lang="en-US" dirty="0" smtClean="0"/>
            <a:t>Clarifications</a:t>
          </a:r>
          <a:endParaRPr lang="el-GR" dirty="0"/>
        </a:p>
      </dgm:t>
    </dgm:pt>
    <dgm:pt modelId="{84EA7D14-1890-4BAF-8500-94E8817F6456}" type="parTrans" cxnId="{3B9420AF-2635-4741-84AB-4BB612FF4F06}">
      <dgm:prSet/>
      <dgm:spPr/>
      <dgm:t>
        <a:bodyPr/>
        <a:lstStyle/>
        <a:p>
          <a:endParaRPr lang="el-GR"/>
        </a:p>
      </dgm:t>
    </dgm:pt>
    <dgm:pt modelId="{2C883251-AE3A-4972-B119-58CB153F6D09}" type="sibTrans" cxnId="{3B9420AF-2635-4741-84AB-4BB612FF4F06}">
      <dgm:prSet/>
      <dgm:spPr/>
      <dgm:t>
        <a:bodyPr/>
        <a:lstStyle/>
        <a:p>
          <a:endParaRPr lang="el-GR"/>
        </a:p>
      </dgm:t>
    </dgm:pt>
    <dgm:pt modelId="{15100130-B8CD-4774-A0C8-C9F9146210CD}">
      <dgm:prSet phldrT="[Text]"/>
      <dgm:spPr>
        <a:solidFill>
          <a:schemeClr val="bg1">
            <a:lumMod val="50000"/>
          </a:schemeClr>
        </a:solidFill>
      </dgm:spPr>
      <dgm:t>
        <a:bodyPr/>
        <a:lstStyle/>
        <a:p>
          <a:r>
            <a:rPr lang="en-US" dirty="0" smtClean="0"/>
            <a:t>A collective knowledge system example</a:t>
          </a:r>
          <a:endParaRPr lang="el-GR" dirty="0"/>
        </a:p>
      </dgm:t>
    </dgm:pt>
    <dgm:pt modelId="{56C7BE03-4ECD-4EBE-90C1-7B291CA0E1F0}" type="sibTrans" cxnId="{807C1046-7BCD-4128-B859-6E54976F1DC1}">
      <dgm:prSet/>
      <dgm:spPr/>
      <dgm:t>
        <a:bodyPr/>
        <a:lstStyle/>
        <a:p>
          <a:endParaRPr lang="el-GR"/>
        </a:p>
      </dgm:t>
    </dgm:pt>
    <dgm:pt modelId="{1A1372B7-B1A1-495E-B275-F95C76399154}" type="parTrans" cxnId="{807C1046-7BCD-4128-B859-6E54976F1DC1}">
      <dgm:prSet/>
      <dgm:spPr/>
      <dgm:t>
        <a:bodyPr/>
        <a:lstStyle/>
        <a:p>
          <a:endParaRPr lang="el-GR"/>
        </a:p>
      </dgm:t>
    </dgm:pt>
    <dgm:pt modelId="{4D701ACB-8998-486C-868F-BFB29F7B7945}">
      <dgm:prSet phldrT="[Text]"/>
      <dgm:spPr/>
      <dgm:t>
        <a:bodyPr/>
        <a:lstStyle/>
        <a:p>
          <a:pPr algn="l"/>
          <a:r>
            <a:rPr lang="en-US" dirty="0" smtClean="0"/>
            <a:t>Example</a:t>
          </a:r>
        </a:p>
      </dgm:t>
    </dgm:pt>
    <dgm:pt modelId="{EAF1C9C4-FEDD-4C59-8267-E28320855144}" type="parTrans" cxnId="{D6532DA2-1C20-4003-A2E5-817EA175C5DF}">
      <dgm:prSet/>
      <dgm:spPr/>
      <dgm:t>
        <a:bodyPr/>
        <a:lstStyle/>
        <a:p>
          <a:endParaRPr lang="el-GR"/>
        </a:p>
      </dgm:t>
    </dgm:pt>
    <dgm:pt modelId="{A3810695-8277-4E86-877A-56C0A775A3AF}" type="sibTrans" cxnId="{D6532DA2-1C20-4003-A2E5-817EA175C5DF}">
      <dgm:prSet/>
      <dgm:spPr/>
      <dgm:t>
        <a:bodyPr/>
        <a:lstStyle/>
        <a:p>
          <a:endParaRPr lang="el-GR"/>
        </a:p>
      </dgm:t>
    </dgm:pt>
    <dgm:pt modelId="{06D181D6-FFBD-4D71-AD8F-96074739D579}">
      <dgm:prSet phldrT="[Text]"/>
      <dgm:spPr/>
      <dgm:t>
        <a:bodyPr/>
        <a:lstStyle/>
        <a:p>
          <a:pPr algn="l"/>
          <a:r>
            <a:rPr lang="en-US" dirty="0" smtClean="0"/>
            <a:t>A collective knowledge system for travel</a:t>
          </a:r>
        </a:p>
      </dgm:t>
    </dgm:pt>
    <dgm:pt modelId="{CC42EBCF-0B2B-422A-A418-0D60C14D69A1}" type="parTrans" cxnId="{4C861B97-8F7E-4197-B9D5-1828EDCD6479}">
      <dgm:prSet/>
      <dgm:spPr/>
      <dgm:t>
        <a:bodyPr/>
        <a:lstStyle/>
        <a:p>
          <a:endParaRPr lang="el-GR"/>
        </a:p>
      </dgm:t>
    </dgm:pt>
    <dgm:pt modelId="{133575C9-6FAC-42D7-A93E-B4BB26ACE2CB}" type="sibTrans" cxnId="{4C861B97-8F7E-4197-B9D5-1828EDCD6479}">
      <dgm:prSet/>
      <dgm:spPr/>
      <dgm:t>
        <a:bodyPr/>
        <a:lstStyle/>
        <a:p>
          <a:endParaRPr lang="el-GR"/>
        </a:p>
      </dgm:t>
    </dgm:pt>
    <dgm:pt modelId="{2CB4D81D-104C-4CBF-90FF-9C4C7DFBFC17}" type="pres">
      <dgm:prSet presAssocID="{1F79FABA-B59D-4DD0-9B3A-84240899735B}" presName="Name0" presStyleCnt="0">
        <dgm:presLayoutVars>
          <dgm:dir/>
          <dgm:resizeHandles val="exact"/>
        </dgm:presLayoutVars>
      </dgm:prSet>
      <dgm:spPr/>
      <dgm:t>
        <a:bodyPr/>
        <a:lstStyle/>
        <a:p>
          <a:endParaRPr lang="el-GR"/>
        </a:p>
      </dgm:t>
    </dgm:pt>
    <dgm:pt modelId="{086900CC-DD44-4238-A3F7-2DD7106C39F9}" type="pres">
      <dgm:prSet presAssocID="{660D4A43-8885-4587-BF6A-0E0C51FD07E0}" presName="composite" presStyleCnt="0"/>
      <dgm:spPr/>
    </dgm:pt>
    <dgm:pt modelId="{FA442AEF-516F-4100-A053-510AB5B567CD}" type="pres">
      <dgm:prSet presAssocID="{660D4A43-8885-4587-BF6A-0E0C51FD07E0}" presName="imagSh" presStyleLbl="bgImgPlace1" presStyleIdx="0" presStyleCnt="4"/>
      <dgm:spPr>
        <a:blipFill rotWithShape="0">
          <a:blip xmlns:r="http://schemas.openxmlformats.org/officeDocument/2006/relationships" r:embed="rId1">
            <a:lum contrast="-100000"/>
          </a:blip>
          <a:stretch>
            <a:fillRect/>
          </a:stretch>
        </a:blipFill>
      </dgm:spPr>
      <dgm:t>
        <a:bodyPr/>
        <a:lstStyle/>
        <a:p>
          <a:endParaRPr lang="el-GR"/>
        </a:p>
      </dgm:t>
    </dgm:pt>
    <dgm:pt modelId="{A7DBF141-D067-42F4-B912-DC3108DCFA0F}" type="pres">
      <dgm:prSet presAssocID="{660D4A43-8885-4587-BF6A-0E0C51FD07E0}" presName="txNode" presStyleLbl="node1" presStyleIdx="0" presStyleCnt="4">
        <dgm:presLayoutVars>
          <dgm:bulletEnabled val="1"/>
        </dgm:presLayoutVars>
      </dgm:prSet>
      <dgm:spPr/>
      <dgm:t>
        <a:bodyPr/>
        <a:lstStyle/>
        <a:p>
          <a:endParaRPr lang="el-GR"/>
        </a:p>
      </dgm:t>
    </dgm:pt>
    <dgm:pt modelId="{AD36CF94-5BA8-45EC-A0BE-5A561B0406A7}" type="pres">
      <dgm:prSet presAssocID="{7E6C2FB6-B063-4654-9E9A-12FBA82583BA}" presName="sibTrans" presStyleLbl="sibTrans2D1" presStyleIdx="0" presStyleCnt="3"/>
      <dgm:spPr/>
      <dgm:t>
        <a:bodyPr/>
        <a:lstStyle/>
        <a:p>
          <a:endParaRPr lang="el-GR"/>
        </a:p>
      </dgm:t>
    </dgm:pt>
    <dgm:pt modelId="{68547934-453D-4B05-B829-E1797D6E01EA}" type="pres">
      <dgm:prSet presAssocID="{7E6C2FB6-B063-4654-9E9A-12FBA82583BA}" presName="connTx" presStyleLbl="sibTrans2D1" presStyleIdx="0" presStyleCnt="3"/>
      <dgm:spPr/>
      <dgm:t>
        <a:bodyPr/>
        <a:lstStyle/>
        <a:p>
          <a:endParaRPr lang="el-GR"/>
        </a:p>
      </dgm:t>
    </dgm:pt>
    <dgm:pt modelId="{1A106912-B42F-4DD7-BE7B-A8B547D9687B}" type="pres">
      <dgm:prSet presAssocID="{DCB4BBE5-2CBD-4139-8BF0-66BAC7DDB448}" presName="composite" presStyleCnt="0"/>
      <dgm:spPr/>
    </dgm:pt>
    <dgm:pt modelId="{FEF3238C-491C-4EDF-9B03-CE25F48EC513}" type="pres">
      <dgm:prSet presAssocID="{DCB4BBE5-2CBD-4139-8BF0-66BAC7DDB448}" presName="imagSh" presStyleLbl="bgImgPlace1" presStyleIdx="1" presStyleCnt="4"/>
      <dgm:spPr>
        <a:blipFill rotWithShape="0">
          <a:blip xmlns:r="http://schemas.openxmlformats.org/officeDocument/2006/relationships" r:embed="rId2">
            <a:lum contrast="-100000"/>
          </a:blip>
          <a:stretch>
            <a:fillRect/>
          </a:stretch>
        </a:blipFill>
      </dgm:spPr>
      <dgm:t>
        <a:bodyPr/>
        <a:lstStyle/>
        <a:p>
          <a:endParaRPr lang="el-GR"/>
        </a:p>
      </dgm:t>
    </dgm:pt>
    <dgm:pt modelId="{17E06B3D-BCFF-431E-B2E2-B418987C3E1C}" type="pres">
      <dgm:prSet presAssocID="{DCB4BBE5-2CBD-4139-8BF0-66BAC7DDB448}" presName="txNode" presStyleLbl="node1" presStyleIdx="1" presStyleCnt="4">
        <dgm:presLayoutVars>
          <dgm:bulletEnabled val="1"/>
        </dgm:presLayoutVars>
      </dgm:prSet>
      <dgm:spPr/>
      <dgm:t>
        <a:bodyPr/>
        <a:lstStyle/>
        <a:p>
          <a:endParaRPr lang="el-GR"/>
        </a:p>
      </dgm:t>
    </dgm:pt>
    <dgm:pt modelId="{E8890F28-36B8-434B-8D97-7945E9C2EFC3}" type="pres">
      <dgm:prSet presAssocID="{7A238C79-CE5C-46CE-B078-BE4803479682}" presName="sibTrans" presStyleLbl="sibTrans2D1" presStyleIdx="1" presStyleCnt="3"/>
      <dgm:spPr/>
      <dgm:t>
        <a:bodyPr/>
        <a:lstStyle/>
        <a:p>
          <a:endParaRPr lang="el-GR"/>
        </a:p>
      </dgm:t>
    </dgm:pt>
    <dgm:pt modelId="{9D3E184E-BD81-4C8E-B90E-2E680C9452A3}" type="pres">
      <dgm:prSet presAssocID="{7A238C79-CE5C-46CE-B078-BE4803479682}" presName="connTx" presStyleLbl="sibTrans2D1" presStyleIdx="1" presStyleCnt="3"/>
      <dgm:spPr/>
      <dgm:t>
        <a:bodyPr/>
        <a:lstStyle/>
        <a:p>
          <a:endParaRPr lang="el-GR"/>
        </a:p>
      </dgm:t>
    </dgm:pt>
    <dgm:pt modelId="{D297E0DB-5A15-4AF7-9096-A69932310A2A}" type="pres">
      <dgm:prSet presAssocID="{96D9B8B2-5CCD-43CF-B0B4-BB05E1810C35}" presName="composite" presStyleCnt="0"/>
      <dgm:spPr/>
    </dgm:pt>
    <dgm:pt modelId="{3B5857E1-CDD7-4335-8193-6781ABA3FDA6}" type="pres">
      <dgm:prSet presAssocID="{96D9B8B2-5CCD-43CF-B0B4-BB05E1810C35}" presName="imagSh" presStyleLbl="bgImgPlace1" presStyleIdx="2" presStyleCnt="4"/>
      <dgm:spPr>
        <a:blipFill rotWithShape="0">
          <a:blip xmlns:r="http://schemas.openxmlformats.org/officeDocument/2006/relationships" r:embed="rId3">
            <a:lum contrast="-100000"/>
          </a:blip>
          <a:stretch>
            <a:fillRect/>
          </a:stretch>
        </a:blipFill>
      </dgm:spPr>
      <dgm:t>
        <a:bodyPr/>
        <a:lstStyle/>
        <a:p>
          <a:endParaRPr lang="el-GR"/>
        </a:p>
      </dgm:t>
    </dgm:pt>
    <dgm:pt modelId="{07B8DD7C-C243-4477-AD32-A50CE6ADFEA2}" type="pres">
      <dgm:prSet presAssocID="{96D9B8B2-5CCD-43CF-B0B4-BB05E1810C35}" presName="txNode" presStyleLbl="node1" presStyleIdx="2" presStyleCnt="4">
        <dgm:presLayoutVars>
          <dgm:bulletEnabled val="1"/>
        </dgm:presLayoutVars>
      </dgm:prSet>
      <dgm:spPr/>
      <dgm:t>
        <a:bodyPr/>
        <a:lstStyle/>
        <a:p>
          <a:endParaRPr lang="el-GR"/>
        </a:p>
      </dgm:t>
    </dgm:pt>
    <dgm:pt modelId="{DF46A9AC-3F0F-4BAA-98E3-7289D601D85D}" type="pres">
      <dgm:prSet presAssocID="{7D4DA748-FC65-4E45-AB1E-B3CCAB70BDA5}" presName="sibTrans" presStyleLbl="sibTrans2D1" presStyleIdx="2" presStyleCnt="3"/>
      <dgm:spPr/>
      <dgm:t>
        <a:bodyPr/>
        <a:lstStyle/>
        <a:p>
          <a:endParaRPr lang="el-GR"/>
        </a:p>
      </dgm:t>
    </dgm:pt>
    <dgm:pt modelId="{430DBDF9-529C-43FA-9164-45C2E760D73C}" type="pres">
      <dgm:prSet presAssocID="{7D4DA748-FC65-4E45-AB1E-B3CCAB70BDA5}" presName="connTx" presStyleLbl="sibTrans2D1" presStyleIdx="2" presStyleCnt="3"/>
      <dgm:spPr/>
      <dgm:t>
        <a:bodyPr/>
        <a:lstStyle/>
        <a:p>
          <a:endParaRPr lang="el-GR"/>
        </a:p>
      </dgm:t>
    </dgm:pt>
    <dgm:pt modelId="{2CBF6FF3-CCCD-4C45-9F8B-2F5D8FD8D278}" type="pres">
      <dgm:prSet presAssocID="{4D701ACB-8998-486C-868F-BFB29F7B7945}" presName="composite" presStyleCnt="0"/>
      <dgm:spPr/>
    </dgm:pt>
    <dgm:pt modelId="{A290BC38-0E64-4C26-80FD-54E3882E5A98}" type="pres">
      <dgm:prSet presAssocID="{4D701ACB-8998-486C-868F-BFB29F7B7945}" presName="imagSh" presStyleLbl="bgImgPlace1" presStyleIdx="3" presStyleCnt="4"/>
      <dgm:spPr>
        <a:blipFill rotWithShape="0">
          <a:blip xmlns:r="http://schemas.openxmlformats.org/officeDocument/2006/relationships" r:embed="rId4"/>
          <a:stretch>
            <a:fillRect/>
          </a:stretch>
        </a:blipFill>
      </dgm:spPr>
      <dgm:t>
        <a:bodyPr/>
        <a:lstStyle/>
        <a:p>
          <a:endParaRPr lang="el-GR"/>
        </a:p>
      </dgm:t>
    </dgm:pt>
    <dgm:pt modelId="{6E3F3BBF-F3DF-47AA-9BBC-DBE76A0498A7}" type="pres">
      <dgm:prSet presAssocID="{4D701ACB-8998-486C-868F-BFB29F7B7945}" presName="txNode" presStyleLbl="node1" presStyleIdx="3" presStyleCnt="4">
        <dgm:presLayoutVars>
          <dgm:bulletEnabled val="1"/>
        </dgm:presLayoutVars>
      </dgm:prSet>
      <dgm:spPr/>
      <dgm:t>
        <a:bodyPr/>
        <a:lstStyle/>
        <a:p>
          <a:endParaRPr lang="el-GR"/>
        </a:p>
      </dgm:t>
    </dgm:pt>
  </dgm:ptLst>
  <dgm:cxnLst>
    <dgm:cxn modelId="{807C1046-7BCD-4128-B859-6E54976F1DC1}" srcId="{DCB4BBE5-2CBD-4139-8BF0-66BAC7DDB448}" destId="{15100130-B8CD-4774-A0C8-C9F9146210CD}" srcOrd="0" destOrd="0" parTransId="{1A1372B7-B1A1-495E-B275-F95C76399154}" sibTransId="{56C7BE03-4ECD-4EBE-90C1-7B291CA0E1F0}"/>
    <dgm:cxn modelId="{2C425D0A-10C4-45CE-BF03-8BA101433C04}" type="presOf" srcId="{660D4A43-8885-4587-BF6A-0E0C51FD07E0}" destId="{A7DBF141-D067-42F4-B912-DC3108DCFA0F}" srcOrd="0" destOrd="0" presId="urn:microsoft.com/office/officeart/2005/8/layout/hProcess10"/>
    <dgm:cxn modelId="{3B9420AF-2635-4741-84AB-4BB612FF4F06}" srcId="{660D4A43-8885-4587-BF6A-0E0C51FD07E0}" destId="{C13FF8E9-9F6E-4124-B5C3-177C630CA7AA}" srcOrd="1" destOrd="0" parTransId="{84EA7D14-1890-4BAF-8500-94E8817F6456}" sibTransId="{2C883251-AE3A-4972-B119-58CB153F6D09}"/>
    <dgm:cxn modelId="{32B226D3-5FB9-4B50-8923-5C6ABB9783C1}" type="presOf" srcId="{3109E689-A0C7-4721-B4C7-88BC425B0200}" destId="{A7DBF141-D067-42F4-B912-DC3108DCFA0F}" srcOrd="0" destOrd="1" presId="urn:microsoft.com/office/officeart/2005/8/layout/hProcess10"/>
    <dgm:cxn modelId="{3D795A5C-0D33-401C-809A-3D5EACB5F7B1}" type="presOf" srcId="{DCB4BBE5-2CBD-4139-8BF0-66BAC7DDB448}" destId="{17E06B3D-BCFF-431E-B2E2-B418987C3E1C}" srcOrd="0" destOrd="0" presId="urn:microsoft.com/office/officeart/2005/8/layout/hProcess10"/>
    <dgm:cxn modelId="{FBAF5211-F4CD-43E2-92B0-69CC79FAC8E8}" srcId="{1F79FABA-B59D-4DD0-9B3A-84240899735B}" destId="{660D4A43-8885-4587-BF6A-0E0C51FD07E0}" srcOrd="0" destOrd="0" parTransId="{38B4A145-EC97-41D5-970D-55ED9CC2D01B}" sibTransId="{7E6C2FB6-B063-4654-9E9A-12FBA82583BA}"/>
    <dgm:cxn modelId="{21D85C7D-0822-44E5-894B-539F6CA61C84}" srcId="{1F79FABA-B59D-4DD0-9B3A-84240899735B}" destId="{DCB4BBE5-2CBD-4139-8BF0-66BAC7DDB448}" srcOrd="1" destOrd="0" parTransId="{CBF2667F-46B3-4AF2-9D37-4A985299D464}" sibTransId="{7A238C79-CE5C-46CE-B078-BE4803479682}"/>
    <dgm:cxn modelId="{EAD0F619-CE53-4300-8AA5-DDFF661E2A43}" type="presOf" srcId="{7A238C79-CE5C-46CE-B078-BE4803479682}" destId="{9D3E184E-BD81-4C8E-B90E-2E680C9452A3}" srcOrd="1" destOrd="0" presId="urn:microsoft.com/office/officeart/2005/8/layout/hProcess10"/>
    <dgm:cxn modelId="{BEB58182-79CE-41A1-8198-AF0D3C72F75C}" type="presOf" srcId="{7A238C79-CE5C-46CE-B078-BE4803479682}" destId="{E8890F28-36B8-434B-8D97-7945E9C2EFC3}" srcOrd="0" destOrd="0" presId="urn:microsoft.com/office/officeart/2005/8/layout/hProcess10"/>
    <dgm:cxn modelId="{73D4F021-C870-48A6-B074-17B65F41A7D1}" type="presOf" srcId="{7E6C2FB6-B063-4654-9E9A-12FBA82583BA}" destId="{68547934-453D-4B05-B829-E1797D6E01EA}" srcOrd="1" destOrd="0" presId="urn:microsoft.com/office/officeart/2005/8/layout/hProcess10"/>
    <dgm:cxn modelId="{468184AC-5242-4E42-BF69-67D0866A86FC}" srcId="{660D4A43-8885-4587-BF6A-0E0C51FD07E0}" destId="{3109E689-A0C7-4721-B4C7-88BC425B0200}" srcOrd="0" destOrd="0" parTransId="{173C4867-41D3-472D-B082-361F79585E18}" sibTransId="{7BFA551A-7AED-4F35-8466-86264D1DE9C3}"/>
    <dgm:cxn modelId="{B287E004-D3E1-4267-9716-82E5FB6DC008}" type="presOf" srcId="{C13FF8E9-9F6E-4124-B5C3-177C630CA7AA}" destId="{A7DBF141-D067-42F4-B912-DC3108DCFA0F}" srcOrd="0" destOrd="2" presId="urn:microsoft.com/office/officeart/2005/8/layout/hProcess10"/>
    <dgm:cxn modelId="{345FF547-3F4E-46C6-8664-21E5996F777C}" type="presOf" srcId="{06D181D6-FFBD-4D71-AD8F-96074739D579}" destId="{6E3F3BBF-F3DF-47AA-9BBC-DBE76A0498A7}" srcOrd="0" destOrd="1" presId="urn:microsoft.com/office/officeart/2005/8/layout/hProcess10"/>
    <dgm:cxn modelId="{4DA1A166-ED5E-454D-88EB-CA6B09E23EE9}" type="presOf" srcId="{15100130-B8CD-4774-A0C8-C9F9146210CD}" destId="{17E06B3D-BCFF-431E-B2E2-B418987C3E1C}" srcOrd="0" destOrd="1" presId="urn:microsoft.com/office/officeart/2005/8/layout/hProcess10"/>
    <dgm:cxn modelId="{8B0916A9-B58B-4C61-B9E9-35EE4C041F2C}" type="presOf" srcId="{96D9B8B2-5CCD-43CF-B0B4-BB05E1810C35}" destId="{07B8DD7C-C243-4477-AD32-A50CE6ADFEA2}" srcOrd="0" destOrd="0" presId="urn:microsoft.com/office/officeart/2005/8/layout/hProcess10"/>
    <dgm:cxn modelId="{4C861B97-8F7E-4197-B9D5-1828EDCD6479}" srcId="{4D701ACB-8998-486C-868F-BFB29F7B7945}" destId="{06D181D6-FFBD-4D71-AD8F-96074739D579}" srcOrd="0" destOrd="0" parTransId="{CC42EBCF-0B2B-422A-A418-0D60C14D69A1}" sibTransId="{133575C9-6FAC-42D7-A93E-B4BB26ACE2CB}"/>
    <dgm:cxn modelId="{A17D23BB-E041-4536-BA78-DB82F324D0D0}" type="presOf" srcId="{7E6C2FB6-B063-4654-9E9A-12FBA82583BA}" destId="{AD36CF94-5BA8-45EC-A0BE-5A561B0406A7}" srcOrd="0" destOrd="0" presId="urn:microsoft.com/office/officeart/2005/8/layout/hProcess10"/>
    <dgm:cxn modelId="{FE0E16AC-0FA6-4D8C-94A1-5A0105293EE4}" type="presOf" srcId="{7D4DA748-FC65-4E45-AB1E-B3CCAB70BDA5}" destId="{430DBDF9-529C-43FA-9164-45C2E760D73C}" srcOrd="1" destOrd="0" presId="urn:microsoft.com/office/officeart/2005/8/layout/hProcess10"/>
    <dgm:cxn modelId="{D6532DA2-1C20-4003-A2E5-817EA175C5DF}" srcId="{1F79FABA-B59D-4DD0-9B3A-84240899735B}" destId="{4D701ACB-8998-486C-868F-BFB29F7B7945}" srcOrd="3" destOrd="0" parTransId="{EAF1C9C4-FEDD-4C59-8267-E28320855144}" sibTransId="{A3810695-8277-4E86-877A-56C0A775A3AF}"/>
    <dgm:cxn modelId="{12369EBE-325B-410C-A102-3AEC440CB9DE}" type="presOf" srcId="{4D701ACB-8998-486C-868F-BFB29F7B7945}" destId="{6E3F3BBF-F3DF-47AA-9BBC-DBE76A0498A7}" srcOrd="0" destOrd="0" presId="urn:microsoft.com/office/officeart/2005/8/layout/hProcess10"/>
    <dgm:cxn modelId="{D98A974B-B41D-4F49-A5CD-62296042B78A}" type="presOf" srcId="{1F79FABA-B59D-4DD0-9B3A-84240899735B}" destId="{2CB4D81D-104C-4CBF-90FF-9C4C7DFBFC17}" srcOrd="0" destOrd="0" presId="urn:microsoft.com/office/officeart/2005/8/layout/hProcess10"/>
    <dgm:cxn modelId="{4D2B3488-5A34-4CB6-9D8C-729E05007D3B}" srcId="{1F79FABA-B59D-4DD0-9B3A-84240899735B}" destId="{96D9B8B2-5CCD-43CF-B0B4-BB05E1810C35}" srcOrd="2" destOrd="0" parTransId="{A0EE2EEB-EFC9-41A5-BF65-BBDBFC6823DF}" sibTransId="{7D4DA748-FC65-4E45-AB1E-B3CCAB70BDA5}"/>
    <dgm:cxn modelId="{F9F07B11-28F7-4902-BBFA-F497AB06A230}" type="presOf" srcId="{7D4DA748-FC65-4E45-AB1E-B3CCAB70BDA5}" destId="{DF46A9AC-3F0F-4BAA-98E3-7289D601D85D}" srcOrd="0" destOrd="0" presId="urn:microsoft.com/office/officeart/2005/8/layout/hProcess10"/>
    <dgm:cxn modelId="{1E740C9E-50DE-4143-B5C2-BFEBB5E73062}" type="presParOf" srcId="{2CB4D81D-104C-4CBF-90FF-9C4C7DFBFC17}" destId="{086900CC-DD44-4238-A3F7-2DD7106C39F9}" srcOrd="0" destOrd="0" presId="urn:microsoft.com/office/officeart/2005/8/layout/hProcess10"/>
    <dgm:cxn modelId="{23BC5C6F-139C-48C5-83A0-6A367713FF7E}" type="presParOf" srcId="{086900CC-DD44-4238-A3F7-2DD7106C39F9}" destId="{FA442AEF-516F-4100-A053-510AB5B567CD}" srcOrd="0" destOrd="0" presId="urn:microsoft.com/office/officeart/2005/8/layout/hProcess10"/>
    <dgm:cxn modelId="{7D2C8253-8FE4-4317-86B7-17E3529C3D7D}" type="presParOf" srcId="{086900CC-DD44-4238-A3F7-2DD7106C39F9}" destId="{A7DBF141-D067-42F4-B912-DC3108DCFA0F}" srcOrd="1" destOrd="0" presId="urn:microsoft.com/office/officeart/2005/8/layout/hProcess10"/>
    <dgm:cxn modelId="{E155D1BA-C69A-4F0B-A28F-86BC6E86347B}" type="presParOf" srcId="{2CB4D81D-104C-4CBF-90FF-9C4C7DFBFC17}" destId="{AD36CF94-5BA8-45EC-A0BE-5A561B0406A7}" srcOrd="1" destOrd="0" presId="urn:microsoft.com/office/officeart/2005/8/layout/hProcess10"/>
    <dgm:cxn modelId="{42DF05AE-F504-43FF-88C9-DE7FE9F905FA}" type="presParOf" srcId="{AD36CF94-5BA8-45EC-A0BE-5A561B0406A7}" destId="{68547934-453D-4B05-B829-E1797D6E01EA}" srcOrd="0" destOrd="0" presId="urn:microsoft.com/office/officeart/2005/8/layout/hProcess10"/>
    <dgm:cxn modelId="{D94A2CE2-9920-44EC-AB3C-41A2CB43B019}" type="presParOf" srcId="{2CB4D81D-104C-4CBF-90FF-9C4C7DFBFC17}" destId="{1A106912-B42F-4DD7-BE7B-A8B547D9687B}" srcOrd="2" destOrd="0" presId="urn:microsoft.com/office/officeart/2005/8/layout/hProcess10"/>
    <dgm:cxn modelId="{4D19F373-8FBD-481F-B053-84B3FED9408C}" type="presParOf" srcId="{1A106912-B42F-4DD7-BE7B-A8B547D9687B}" destId="{FEF3238C-491C-4EDF-9B03-CE25F48EC513}" srcOrd="0" destOrd="0" presId="urn:microsoft.com/office/officeart/2005/8/layout/hProcess10"/>
    <dgm:cxn modelId="{39D91301-85CE-4E81-95AB-5EB748D6EFCF}" type="presParOf" srcId="{1A106912-B42F-4DD7-BE7B-A8B547D9687B}" destId="{17E06B3D-BCFF-431E-B2E2-B418987C3E1C}" srcOrd="1" destOrd="0" presId="urn:microsoft.com/office/officeart/2005/8/layout/hProcess10"/>
    <dgm:cxn modelId="{119B6E46-0D76-4642-95D9-E9FBF940BA6D}" type="presParOf" srcId="{2CB4D81D-104C-4CBF-90FF-9C4C7DFBFC17}" destId="{E8890F28-36B8-434B-8D97-7945E9C2EFC3}" srcOrd="3" destOrd="0" presId="urn:microsoft.com/office/officeart/2005/8/layout/hProcess10"/>
    <dgm:cxn modelId="{BEC1537E-CA2F-4D94-A29A-892AC7449FD8}" type="presParOf" srcId="{E8890F28-36B8-434B-8D97-7945E9C2EFC3}" destId="{9D3E184E-BD81-4C8E-B90E-2E680C9452A3}" srcOrd="0" destOrd="0" presId="urn:microsoft.com/office/officeart/2005/8/layout/hProcess10"/>
    <dgm:cxn modelId="{81C3A49B-73D9-4B89-880F-8A75BEEE9CD4}" type="presParOf" srcId="{2CB4D81D-104C-4CBF-90FF-9C4C7DFBFC17}" destId="{D297E0DB-5A15-4AF7-9096-A69932310A2A}" srcOrd="4" destOrd="0" presId="urn:microsoft.com/office/officeart/2005/8/layout/hProcess10"/>
    <dgm:cxn modelId="{594FAA8E-8DF6-42B8-8C46-34C4BCF28CB3}" type="presParOf" srcId="{D297E0DB-5A15-4AF7-9096-A69932310A2A}" destId="{3B5857E1-CDD7-4335-8193-6781ABA3FDA6}" srcOrd="0" destOrd="0" presId="urn:microsoft.com/office/officeart/2005/8/layout/hProcess10"/>
    <dgm:cxn modelId="{FFCB8D1C-B8BF-4BF7-A74C-4868832544E9}" type="presParOf" srcId="{D297E0DB-5A15-4AF7-9096-A69932310A2A}" destId="{07B8DD7C-C243-4477-AD32-A50CE6ADFEA2}" srcOrd="1" destOrd="0" presId="urn:microsoft.com/office/officeart/2005/8/layout/hProcess10"/>
    <dgm:cxn modelId="{09C29FFF-2DA1-4F75-BD63-35C29D4A7123}" type="presParOf" srcId="{2CB4D81D-104C-4CBF-90FF-9C4C7DFBFC17}" destId="{DF46A9AC-3F0F-4BAA-98E3-7289D601D85D}" srcOrd="5" destOrd="0" presId="urn:microsoft.com/office/officeart/2005/8/layout/hProcess10"/>
    <dgm:cxn modelId="{1690CB63-33A2-4995-BF0D-2D02A1F51ED4}" type="presParOf" srcId="{DF46A9AC-3F0F-4BAA-98E3-7289D601D85D}" destId="{430DBDF9-529C-43FA-9164-45C2E760D73C}" srcOrd="0" destOrd="0" presId="urn:microsoft.com/office/officeart/2005/8/layout/hProcess10"/>
    <dgm:cxn modelId="{5D56C403-988F-4FDB-B1F9-5DAA9684CDF0}" type="presParOf" srcId="{2CB4D81D-104C-4CBF-90FF-9C4C7DFBFC17}" destId="{2CBF6FF3-CCCD-4C45-9F8B-2F5D8FD8D278}" srcOrd="6" destOrd="0" presId="urn:microsoft.com/office/officeart/2005/8/layout/hProcess10"/>
    <dgm:cxn modelId="{656CB84C-5FC0-493E-A28B-67FBA4A5DB9E}" type="presParOf" srcId="{2CBF6FF3-CCCD-4C45-9F8B-2F5D8FD8D278}" destId="{A290BC38-0E64-4C26-80FD-54E3882E5A98}" srcOrd="0" destOrd="0" presId="urn:microsoft.com/office/officeart/2005/8/layout/hProcess10"/>
    <dgm:cxn modelId="{B13C4826-96CE-4F7B-A4D8-1DB9E749C475}" type="presParOf" srcId="{2CBF6FF3-CCCD-4C45-9F8B-2F5D8FD8D278}" destId="{6E3F3BBF-F3DF-47AA-9BBC-DBE76A0498A7}" srcOrd="1" destOrd="0" presId="urn:microsoft.com/office/officeart/2005/8/layout/hProcess10"/>
  </dgm:cxnLst>
  <dgm:bg/>
  <dgm:whole/>
</dgm:dataModel>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C1A67E-8C7E-4116-9553-3CD9C66CD133}" type="datetimeFigureOut">
              <a:rPr lang="el-GR" smtClean="0"/>
              <a:pPr/>
              <a:t>13/2/2009</a:t>
            </a:fld>
            <a:endParaRPr lang="el-G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E998A7-F859-4626-AA85-FFD307805AE2}" type="slidenum">
              <a:rPr lang="el-GR" smtClean="0"/>
              <a:pPr/>
              <a:t>‹#›</a:t>
            </a:fld>
            <a:endParaRPr lang="el-G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F00475-70AF-44AF-A59C-411A5789DAE9}" type="datetimeFigureOut">
              <a:rPr lang="el-GR" smtClean="0"/>
              <a:pPr/>
              <a:t>13/2/2009</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E9C2BB-A51A-48E7-AE84-0C11CC500918}" type="slidenum">
              <a:rPr lang="el-GR" smtClean="0"/>
              <a:pPr/>
              <a:t>‹#›</a:t>
            </a:fld>
            <a:endParaRPr lang="el-G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Καλησπέρα</a:t>
            </a:r>
            <a:r>
              <a:rPr lang="el-GR" baseline="0" dirty="0" smtClean="0"/>
              <a:t> σε όλους. Το όνομά μου είναι Απόστολος Κρητικός και θα μιλήσουμε για τα συστήματα Συλλογικής Νοημοσύνης (</a:t>
            </a:r>
            <a:r>
              <a:rPr lang="en-US" baseline="0" dirty="0" smtClean="0"/>
              <a:t>Collective Knowledge Systems)</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a:t>
            </a:fld>
            <a:endParaRPr lang="el-G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Του Σημασιολογικού Ιστού (</a:t>
            </a:r>
            <a:r>
              <a:rPr lang="en-US" dirty="0" smtClean="0"/>
              <a:t>Semantic</a:t>
            </a:r>
            <a:r>
              <a:rPr lang="en-US" baseline="0" dirty="0" smtClean="0"/>
              <a:t> Web</a:t>
            </a:r>
            <a:r>
              <a:rPr lang="el-GR" dirty="0" smtClean="0"/>
              <a:t>)</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10</a:t>
            </a:fld>
            <a:endParaRPr lang="el-G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Ενδεικτικά</a:t>
            </a:r>
            <a:r>
              <a:rPr lang="el-GR" baseline="0" dirty="0" smtClean="0"/>
              <a:t> η ατζέντα της παρουσίασης περιλαμβάνει:</a:t>
            </a:r>
          </a:p>
          <a:p>
            <a:pPr>
              <a:buFont typeface="Arial" pitchFamily="34" charset="0"/>
              <a:buChar char="•"/>
            </a:pPr>
            <a:r>
              <a:rPr lang="el-GR" baseline="0" dirty="0" smtClean="0"/>
              <a:t>Εισαγωγή με ορολογία και κάποιες αποσαφηνίσεις</a:t>
            </a:r>
          </a:p>
          <a:p>
            <a:pPr>
              <a:buFont typeface="Arial" pitchFamily="34" charset="0"/>
              <a:buChar char="•"/>
            </a:pPr>
            <a:r>
              <a:rPr lang="el-GR" baseline="0" dirty="0" smtClean="0"/>
              <a:t>Ένα παράδειγμα συστήματος Συλλογικής Νοημοσύνης που όλοι χρησιμοποιούμε χωρίς να το γνωρίζουμε</a:t>
            </a:r>
          </a:p>
          <a:p>
            <a:pPr>
              <a:buFont typeface="Arial" pitchFamily="34" charset="0"/>
              <a:buChar char="•"/>
            </a:pPr>
            <a:r>
              <a:rPr lang="el-GR" baseline="0" dirty="0" smtClean="0"/>
              <a:t>Το ρόλο του Σημασιολογικού Ιστού σε όλα αυτά</a:t>
            </a:r>
          </a:p>
          <a:p>
            <a:pPr>
              <a:buFont typeface="Arial" pitchFamily="34" charset="0"/>
              <a:buChar char="•"/>
            </a:pPr>
            <a:r>
              <a:rPr lang="el-GR" baseline="0" dirty="0" smtClean="0"/>
              <a:t>Ένα παράδειγμα υπαρκτού συστήματος Συλλογικής Νοημοσύνης στο</a:t>
            </a:r>
            <a:r>
              <a:rPr lang="en-US" baseline="0" dirty="0" smtClean="0"/>
              <a:t> </a:t>
            </a:r>
            <a:r>
              <a:rPr lang="el-GR" baseline="0" dirty="0" smtClean="0"/>
              <a:t>Διαδίκτυο (</a:t>
            </a:r>
            <a:r>
              <a:rPr lang="en-US" baseline="0" dirty="0" smtClean="0"/>
              <a:t>Internet)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11</a:t>
            </a:fld>
            <a:endParaRPr lang="el-G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Στην εισαγωγή θα εξετάσουμε</a:t>
            </a:r>
            <a:r>
              <a:rPr lang="el-GR" baseline="0" dirty="0" smtClean="0"/>
              <a:t> </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12</a:t>
            </a:fld>
            <a:endParaRPr lang="el-G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l-GR" dirty="0" smtClean="0"/>
              <a:t>Η</a:t>
            </a:r>
            <a:r>
              <a:rPr lang="el-GR" baseline="0" dirty="0" smtClean="0"/>
              <a:t> έννοια του Κοινωνιολογικού Ιστού (</a:t>
            </a:r>
            <a:r>
              <a:rPr lang="en-US" baseline="0" dirty="0" smtClean="0"/>
              <a:t>Social Web</a:t>
            </a:r>
            <a:r>
              <a:rPr lang="el-GR" baseline="0" dirty="0" smtClean="0"/>
              <a:t>)</a:t>
            </a:r>
          </a:p>
          <a:p>
            <a:pPr>
              <a:buFont typeface="Arial" pitchFamily="34" charset="0"/>
              <a:buChar char="•"/>
            </a:pPr>
            <a:r>
              <a:rPr lang="el-GR" baseline="0" dirty="0" smtClean="0"/>
              <a:t>Συλλογική</a:t>
            </a:r>
            <a:r>
              <a:rPr lang="en-US" baseline="0" dirty="0" smtClean="0"/>
              <a:t> (Collective)</a:t>
            </a:r>
            <a:r>
              <a:rPr lang="el-GR" baseline="0" dirty="0" smtClean="0"/>
              <a:t> </a:t>
            </a:r>
            <a:r>
              <a:rPr lang="en-US" baseline="0" dirty="0" err="1" smtClean="0"/>
              <a:t>vs</a:t>
            </a:r>
            <a:r>
              <a:rPr lang="en-US" baseline="0" dirty="0" smtClean="0"/>
              <a:t> </a:t>
            </a:r>
            <a:r>
              <a:rPr lang="el-GR" baseline="0" dirty="0" err="1" smtClean="0"/>
              <a:t>Συλεχθείσα</a:t>
            </a:r>
            <a:r>
              <a:rPr lang="en-US" baseline="0" dirty="0" smtClean="0"/>
              <a:t> (Collected)</a:t>
            </a:r>
            <a:r>
              <a:rPr lang="el-GR" baseline="0" dirty="0" smtClean="0"/>
              <a:t> Νοημοσύνη</a:t>
            </a:r>
            <a:r>
              <a:rPr lang="en-US" baseline="0" dirty="0" smtClean="0"/>
              <a:t> (Knowledge)</a:t>
            </a:r>
            <a:endParaRPr lang="el-GR" baseline="0" dirty="0" smtClean="0"/>
          </a:p>
          <a:p>
            <a:pPr>
              <a:buFont typeface="Arial" pitchFamily="34" charset="0"/>
              <a:buChar char="•"/>
            </a:pPr>
            <a:r>
              <a:rPr lang="el-GR" baseline="0" dirty="0" smtClean="0"/>
              <a:t>Συλλογική Νοημοσύνη &amp; το μοντέλο Ανθρώπου – Μηχανής</a:t>
            </a:r>
            <a:r>
              <a:rPr lang="en-US" baseline="0" dirty="0" smtClean="0"/>
              <a:t> (Human – Machine Model for C.I.)</a:t>
            </a:r>
            <a:endParaRPr lang="el-GR" baseline="0" dirty="0" smtClean="0"/>
          </a:p>
          <a:p>
            <a:pPr>
              <a:buFont typeface="Arial" pitchFamily="34" charset="0"/>
              <a:buChar char="•"/>
            </a:pPr>
            <a:r>
              <a:rPr lang="el-GR" baseline="0" dirty="0" smtClean="0"/>
              <a:t>Πρόκληση και στόχοι</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13</a:t>
            </a:fld>
            <a:endParaRPr lang="el-G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a:t>
            </a:r>
            <a:r>
              <a:rPr lang="el-GR" baseline="0" dirty="0" smtClean="0"/>
              <a:t> κοινωνιολογικός ιστός</a:t>
            </a:r>
            <a:r>
              <a:rPr lang="en-US" baseline="0" dirty="0" smtClean="0"/>
              <a:t> (Social Web)</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14</a:t>
            </a:fld>
            <a:endParaRPr lang="el-G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Αποτελείται</a:t>
            </a:r>
            <a:r>
              <a:rPr lang="el-GR" baseline="0" dirty="0" smtClean="0"/>
              <a:t> από μια συλλογή ιστοσελίδων και εφαρμογών στις οποίες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15</a:t>
            </a:fld>
            <a:endParaRPr lang="el-G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Η συμμετοχή</a:t>
            </a:r>
            <a:r>
              <a:rPr lang="el-GR" baseline="0" dirty="0" smtClean="0"/>
              <a:t> των χρηστών</a:t>
            </a:r>
            <a:r>
              <a:rPr lang="en-US" baseline="0" dirty="0" smtClean="0"/>
              <a:t> (</a:t>
            </a:r>
            <a:r>
              <a:rPr lang="el-GR" baseline="0" dirty="0" smtClean="0"/>
              <a:t>οι οποίοι συνεισφέρουν περιεχόμενο</a:t>
            </a:r>
            <a:r>
              <a:rPr lang="en-US" baseline="0" dirty="0" smtClean="0"/>
              <a: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16</a:t>
            </a:fld>
            <a:endParaRPr lang="el-G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Είναι</a:t>
            </a:r>
            <a:r>
              <a:rPr lang="el-GR" baseline="0" dirty="0" smtClean="0"/>
              <a:t> που καθορίζει την αξία τους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17</a:t>
            </a:fld>
            <a:endParaRPr lang="el-G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baseline="0" dirty="0" smtClean="0"/>
              <a:t>Ακολουθώντας τις υπηρεσίες αυτές ο χρήστης «χτίζει» μια διαδικτυακή </a:t>
            </a:r>
            <a:r>
              <a:rPr lang="en-US" baseline="0" dirty="0" smtClean="0"/>
              <a:t>persona (e-persona </a:t>
            </a:r>
            <a:r>
              <a:rPr lang="el-GR" baseline="0" dirty="0" smtClean="0"/>
              <a:t>καταχρηστικά) η οποία του επιτρέπει 1. να δημοσιεύει σύντομα νέα, 2. να συντηρεί κάποιο προσωπικό </a:t>
            </a:r>
            <a:r>
              <a:rPr lang="el-GR" baseline="0" dirty="0" err="1" smtClean="0"/>
              <a:t>ιστολόγιο</a:t>
            </a:r>
            <a:r>
              <a:rPr lang="el-GR" baseline="0" dirty="0" smtClean="0"/>
              <a:t>, 3. Ένα προσωπικό ή επαγγελματικό προφίλ, 4. να δημοσιεύει </a:t>
            </a:r>
            <a:r>
              <a:rPr lang="el-GR" baseline="0" dirty="0" err="1" smtClean="0"/>
              <a:t>πολυμεσικό</a:t>
            </a:r>
            <a:r>
              <a:rPr lang="el-GR" baseline="0" dirty="0" smtClean="0"/>
              <a:t> υλικό ή απλώς έγγραφα, 5. συνδέσμους που του φάνηκαν ενδιαφέροντες, 6. να διαβάζει και να αξιολογεί άρθρα διατηρώντας παράλληλα ένα σύνολο επαφών (φίλων) σε κάθε μια από τις υπηρεσίες αυτές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18</a:t>
            </a:fld>
            <a:endParaRPr lang="el-G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Η κοινωνική</a:t>
            </a:r>
            <a:r>
              <a:rPr lang="el-GR" baseline="0" dirty="0" smtClean="0"/>
              <a:t> δικτύωση μπορεί να οδηγήσει σε αυτό που αποκαλούμε Συλλογική Νοημοσύνη</a:t>
            </a:r>
            <a:r>
              <a:rPr lang="en-US" baseline="0" dirty="0" smtClean="0"/>
              <a:t> (Collective Intelligence – C.I.)</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19</a:t>
            </a:fld>
            <a:endParaRPr lang="el-G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Κάνοντας μια προσπάθεια να προσεγγίσουμε την έννοια της Συλλογικής Νοημοσύνης (</a:t>
            </a:r>
            <a:r>
              <a:rPr lang="en-US" baseline="0" dirty="0" smtClean="0"/>
              <a:t>Collective Intelligence) </a:t>
            </a:r>
            <a:r>
              <a:rPr lang="el-GR" baseline="0" dirty="0" smtClean="0"/>
              <a:t>που αποτελεί προς το παρόν</a:t>
            </a:r>
            <a:r>
              <a:rPr lang="en-US" baseline="0" dirty="0" smtClean="0"/>
              <a:t> </a:t>
            </a:r>
            <a:r>
              <a:rPr lang="el-GR" baseline="0" dirty="0" smtClean="0"/>
              <a:t>το «Ιερό Δισκοπότηρο» των ερευνητών που ασχολούνται με τον Παγκόσμιο Ιστό και λέγεται πως θα προκύψει από σωστό συγκερασμό του Κοινωνικού (</a:t>
            </a:r>
            <a:r>
              <a:rPr lang="en-US" baseline="0" dirty="0" smtClean="0"/>
              <a:t>Social) </a:t>
            </a:r>
            <a:r>
              <a:rPr lang="el-GR" baseline="0" dirty="0" smtClean="0"/>
              <a:t>και Σημασιολογικού (</a:t>
            </a:r>
            <a:r>
              <a:rPr lang="en-US" baseline="0" dirty="0" smtClean="0"/>
              <a:t>Semantic)</a:t>
            </a:r>
            <a:r>
              <a:rPr lang="el-GR" baseline="0" dirty="0" smtClean="0"/>
              <a:t> Ιστού (</a:t>
            </a:r>
            <a:r>
              <a:rPr lang="en-US" baseline="0" dirty="0" smtClean="0"/>
              <a:t>Web).</a:t>
            </a:r>
            <a:endParaRPr lang="el-GR" dirty="0" smtClean="0"/>
          </a:p>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a:t>
            </a:fld>
            <a:endParaRPr lang="el-G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Ωστόσο</a:t>
            </a:r>
            <a:r>
              <a:rPr lang="el-GR" baseline="0" dirty="0" smtClean="0"/>
              <a:t> προς το παρόν, έχουμε επιτύχει κάτι που θα μπορούσαμε να αποκαλέσουμε </a:t>
            </a:r>
            <a:r>
              <a:rPr lang="el-GR" baseline="0" dirty="0" err="1" smtClean="0"/>
              <a:t>Συλλεχθείσα</a:t>
            </a:r>
            <a:r>
              <a:rPr lang="el-GR" baseline="0" dirty="0" smtClean="0"/>
              <a:t> Νοημοσύνη (</a:t>
            </a:r>
            <a:r>
              <a:rPr lang="en-US" baseline="0" dirty="0" smtClean="0"/>
              <a:t>Collected Intelligence</a:t>
            </a:r>
            <a:r>
              <a:rPr lang="el-GR" baseline="0" dirty="0" smtClean="0"/>
              <a: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20</a:t>
            </a:fld>
            <a:endParaRPr lang="el-G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Η</a:t>
            </a:r>
            <a:r>
              <a:rPr lang="el-GR" baseline="0" dirty="0" smtClean="0"/>
              <a:t> αλλιώς «σοφία του πλήθους» (</a:t>
            </a:r>
            <a:r>
              <a:rPr lang="en-US" baseline="0" dirty="0" smtClean="0"/>
              <a:t>wisdom of crowds</a:t>
            </a:r>
            <a:r>
              <a:rPr lang="el-GR" baseline="0" dirty="0" smtClean="0"/>
              <a: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21</a:t>
            </a:fld>
            <a:endParaRPr lang="el-G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Που</a:t>
            </a:r>
            <a:r>
              <a:rPr lang="el-GR" baseline="0" dirty="0" smtClean="0"/>
              <a:t> αποτελεί ουσιαστικά τη συλλογική συνεισφορά περιεχομένου από τους χρήστες σε ένα «σύννεφο» από κοινωνικά δίκτυα σαν αυτά που προαναφέραμε</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22</a:t>
            </a:fld>
            <a:endParaRPr lang="el-G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Το</a:t>
            </a:r>
            <a:r>
              <a:rPr lang="el-GR" baseline="0" dirty="0" smtClean="0"/>
              <a:t> μοντέλο ανθρώπου – μηχανής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23</a:t>
            </a:fld>
            <a:endParaRPr lang="el-G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baseline="0" dirty="0" smtClean="0"/>
              <a:t>Αναφέρεται ουσιαστικά στη συνεργασία του ανθρώπου με τις μηχανές (σε περίπτωση που σας παραπλάνησε ο τίτλος)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24</a:t>
            </a:fld>
            <a:endParaRPr lang="el-G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Οι άνθρωποι</a:t>
            </a:r>
            <a:r>
              <a:rPr lang="el-GR" baseline="0" dirty="0" smtClean="0"/>
              <a:t> είναι παραγωγοί και καταναλωτές και ως τέτοιοι</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25</a:t>
            </a:fld>
            <a:endParaRPr lang="el-G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Αποτελούν</a:t>
            </a:r>
            <a:r>
              <a:rPr lang="el-GR" baseline="0" dirty="0" smtClean="0"/>
              <a:t> πηγή γνώσης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26</a:t>
            </a:fld>
            <a:endParaRPr lang="el-G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Αντιμετωπίζουν</a:t>
            </a:r>
            <a:r>
              <a:rPr lang="el-GR" baseline="0" dirty="0" smtClean="0"/>
              <a:t> πραγματικά προβλήματα και έχουν ενδιαφέροντα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27</a:t>
            </a:fld>
            <a:endParaRPr lang="el-G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Οι</a:t>
            </a:r>
            <a:r>
              <a:rPr lang="el-GR" baseline="0" dirty="0" smtClean="0"/>
              <a:t> μηχανές από την άλλη</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28</a:t>
            </a:fld>
            <a:endParaRPr lang="el-G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Αποθηκεύουν και</a:t>
            </a:r>
            <a:r>
              <a:rPr lang="el-GR" baseline="0" dirty="0" smtClean="0"/>
              <a:t> «θυμούνται δεδομένα»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29</a:t>
            </a:fld>
            <a:endParaRPr lang="el-G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baseline="0" dirty="0" smtClean="0"/>
              <a:t>Ως οδηγό στη διαδρομή μας θα χρησιμοποιήσουμε τη δημοσίευση «</a:t>
            </a:r>
            <a:r>
              <a:rPr lang="en-US" dirty="0" smtClean="0">
                <a:solidFill>
                  <a:schemeClr val="bg1"/>
                </a:solidFill>
              </a:rPr>
              <a:t>Collective Knowledge Systems</a:t>
            </a:r>
            <a:r>
              <a:rPr lang="el-GR" dirty="0" smtClean="0">
                <a:solidFill>
                  <a:schemeClr val="bg1"/>
                </a:solidFill>
              </a:rPr>
              <a:t>:</a:t>
            </a:r>
            <a:r>
              <a:rPr lang="el-GR" baseline="0" dirty="0" smtClean="0">
                <a:solidFill>
                  <a:schemeClr val="bg1"/>
                </a:solidFill>
              </a:rPr>
              <a:t> </a:t>
            </a:r>
            <a:r>
              <a:rPr lang="en-US" dirty="0" smtClean="0"/>
              <a:t>Where the Social Web meets the Semantic Web</a:t>
            </a:r>
            <a:r>
              <a:rPr lang="el-GR" dirty="0" smtClean="0"/>
              <a:t>»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a:t>
            </a:fld>
            <a:endParaRPr lang="el-G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Μπορούν</a:t>
            </a:r>
            <a:r>
              <a:rPr lang="el-GR" baseline="0" dirty="0" smtClean="0"/>
              <a:t> να ερευνούν και να συνδυάζουν</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30</a:t>
            </a:fld>
            <a:endParaRPr lang="el-G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Και να κάνουν </a:t>
            </a:r>
            <a:r>
              <a:rPr lang="el-GR" baseline="0" dirty="0" smtClean="0"/>
              <a:t>μαθηματικές και λογικές επαγωγές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31</a:t>
            </a:fld>
            <a:endParaRPr lang="el-G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Το</a:t>
            </a:r>
            <a:r>
              <a:rPr lang="el-GR" baseline="0" dirty="0" smtClean="0"/>
              <a:t> μοντέλο συνεργασίας ανθρώπου – μηχανής συνοπτικά…</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32</a:t>
            </a:fld>
            <a:endParaRPr lang="el-G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Πρόκληση</a:t>
            </a:r>
            <a:r>
              <a:rPr lang="el-GR" baseline="0" dirty="0" smtClean="0"/>
              <a:t> αποτελεί ο κατάλληλος συνδυασμός του Κοινωνιολογικού και Σημασιολογικού Ιστού με σκοπό αφενός να υπάρξει κάποιου είδους φιλτράρισμα στα δεδομένα που δημοσιεύονται στο Διαδίκτυο και αφετέρου μέθοδοι ουσιαστικής συλλογιστική πάνω σε αυτά</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33</a:t>
            </a:fld>
            <a:endParaRPr lang="el-G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34</a:t>
            </a:fld>
            <a:endParaRPr lang="el-G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a:t>
            </a:r>
            <a:r>
              <a:rPr lang="el-GR" baseline="0" dirty="0" smtClean="0"/>
              <a:t>ς δούμε όμως ένα παράδειγμα ενός συστήματος </a:t>
            </a:r>
            <a:r>
              <a:rPr lang="el-GR" baseline="0" dirty="0" err="1" smtClean="0"/>
              <a:t>Συλλεχθήσας</a:t>
            </a:r>
            <a:r>
              <a:rPr lang="el-GR" baseline="0" dirty="0" smtClean="0"/>
              <a:t> Νοημοσύνης το οποίο χρησιμοποιούμε χωρίς να το γνωρίζουμε</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35</a:t>
            </a:fld>
            <a:endParaRPr lang="el-G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Ας υποθέσουμε ότι μελετούμε</a:t>
            </a:r>
            <a:r>
              <a:rPr lang="el-GR" baseline="0" dirty="0" smtClean="0"/>
              <a:t> ένα σύστημα με αυτήν την αρχιτεκτονική</a:t>
            </a:r>
          </a:p>
          <a:p>
            <a:endParaRPr lang="el-GR" baseline="0" dirty="0" smtClean="0"/>
          </a:p>
          <a:p>
            <a:pPr marL="228600" indent="-228600">
              <a:buFont typeface="Arial" pitchFamily="34" charset="0"/>
              <a:buChar char="•"/>
            </a:pPr>
            <a:r>
              <a:rPr lang="el-GR" baseline="0" dirty="0" smtClean="0"/>
              <a:t>Χρήστες που είναι πρόθυμοι να κάνουν ερωτήσεις και να παρέχουν απαντήσεις</a:t>
            </a:r>
          </a:p>
          <a:p>
            <a:pPr marL="228600" indent="-228600">
              <a:buFont typeface="Arial" pitchFamily="34" charset="0"/>
              <a:buChar char="•"/>
            </a:pPr>
            <a:r>
              <a:rPr lang="el-GR" baseline="0" dirty="0" err="1" smtClean="0"/>
              <a:t>Διεπαφή</a:t>
            </a:r>
            <a:r>
              <a:rPr lang="el-GR" baseline="0" dirty="0" smtClean="0"/>
              <a:t> υποβολής ερωτήσεων και απαντήσεων</a:t>
            </a:r>
          </a:p>
          <a:p>
            <a:pPr marL="228600" indent="-228600">
              <a:buFont typeface="Arial" pitchFamily="34" charset="0"/>
              <a:buChar char="•"/>
            </a:pPr>
            <a:r>
              <a:rPr lang="el-GR" baseline="0" dirty="0" smtClean="0"/>
              <a:t>Δομημένο αρχείο </a:t>
            </a:r>
            <a:r>
              <a:rPr lang="el-GR" baseline="0" dirty="0" err="1" smtClean="0"/>
              <a:t>ερωταπαντήσεων</a:t>
            </a:r>
            <a:endParaRPr lang="el-GR" baseline="0" dirty="0" smtClean="0"/>
          </a:p>
          <a:p>
            <a:pPr marL="228600" indent="-228600">
              <a:buFont typeface="Arial" pitchFamily="34" charset="0"/>
              <a:buChar char="•"/>
            </a:pPr>
            <a:r>
              <a:rPr lang="el-GR" baseline="0" dirty="0" smtClean="0"/>
              <a:t>Μηχανισμός αναζήτησης όμοιων ερωτήσεων ή απαντήσεων σε ερωτήσεις</a:t>
            </a:r>
          </a:p>
          <a:p>
            <a:pPr marL="228600" indent="-228600">
              <a:buFont typeface="Arial" pitchFamily="34" charset="0"/>
              <a:buChar char="•"/>
            </a:pPr>
            <a:r>
              <a:rPr lang="el-GR" baseline="0" dirty="0" smtClean="0"/>
              <a:t>Κοινό, το οποίο χρησιμοποιεί την μηχανή αναζήτησης για να βρει απαντήσεις στις ερωτήσεις του ή παρόμοιες ερωτήσεις οι οποίες </a:t>
            </a:r>
            <a:r>
              <a:rPr lang="el-GR" baseline="0" dirty="0" err="1" smtClean="0"/>
              <a:t>απαντήθηκαν</a:t>
            </a:r>
            <a:r>
              <a:rPr lang="el-GR" baseline="0" dirty="0" smtClean="0"/>
              <a:t>. Ακόμη παρέχει ανάδραση για την ορθότητα και ποιότητα των ζευγών ερώτηση – απάντηση.</a:t>
            </a:r>
          </a:p>
          <a:p>
            <a:pPr marL="228600" indent="-228600">
              <a:buFont typeface="Arial" pitchFamily="34" charset="0"/>
              <a:buChar char="•"/>
            </a:pPr>
            <a:endParaRPr lang="el-GR" baseline="0" dirty="0" smtClean="0"/>
          </a:p>
          <a:p>
            <a:pPr marL="228600" indent="-228600">
              <a:buFont typeface="Arial" pitchFamily="34" charset="0"/>
              <a:buChar char="•"/>
            </a:pP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36</a:t>
            </a:fld>
            <a:endParaRPr lang="el-G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None/>
            </a:pPr>
            <a:r>
              <a:rPr lang="el-GR" dirty="0" smtClean="0"/>
              <a:t>Ας</a:t>
            </a:r>
            <a:r>
              <a:rPr lang="el-GR" baseline="0" dirty="0" smtClean="0"/>
              <a:t> το δούμε τώρα λίγο αλλαγμένο</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37</a:t>
            </a:fld>
            <a:endParaRPr lang="el-G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None/>
            </a:pPr>
            <a:r>
              <a:rPr lang="el-GR" dirty="0" smtClean="0"/>
              <a:t>Μας</a:t>
            </a:r>
            <a:r>
              <a:rPr lang="el-GR" baseline="0" dirty="0" smtClean="0"/>
              <a:t> θυμίζει κάτι τώρα;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38</a:t>
            </a:fld>
            <a:endParaRPr lang="el-G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Όχι</a:t>
            </a:r>
            <a:r>
              <a:rPr lang="el-GR" baseline="0" dirty="0" smtClean="0"/>
              <a:t>  έτσι;</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39</a:t>
            </a:fld>
            <a:endParaRPr lang="el-G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Του</a:t>
            </a:r>
            <a:r>
              <a:rPr lang="el-GR" baseline="0" dirty="0" smtClean="0"/>
              <a:t> </a:t>
            </a:r>
            <a:r>
              <a:rPr lang="en-US" baseline="0" dirty="0" smtClean="0"/>
              <a:t>Tom Gruber, </a:t>
            </a:r>
            <a:r>
              <a:rPr lang="el-GR" baseline="0" dirty="0" smtClean="0"/>
              <a:t>ερευνητή και ιδιοκτήτη του </a:t>
            </a:r>
            <a:r>
              <a:rPr lang="en-US" baseline="0" dirty="0" smtClean="0"/>
              <a:t>www.realtravel.com.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a:t>
            </a:fld>
            <a:endParaRPr lang="el-G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Ας</a:t>
            </a:r>
            <a:r>
              <a:rPr lang="el-GR" baseline="0" dirty="0" smtClean="0"/>
              <a:t> το δούμε στην πράξη. Υποθέτουμε πως αγοράσαμε καινούριο </a:t>
            </a:r>
            <a:r>
              <a:rPr lang="en-US" baseline="0" dirty="0" smtClean="0"/>
              <a:t>router </a:t>
            </a:r>
            <a:r>
              <a:rPr lang="el-GR" baseline="0" dirty="0" smtClean="0"/>
              <a:t>και παρόλο που η σύνδεση είναι φαινομενικά σωστή, δεν έχουμε πρόσβαση στο Διαδίκτυο</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40</a:t>
            </a:fld>
            <a:endParaRPr lang="el-G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Τι</a:t>
            </a:r>
            <a:r>
              <a:rPr lang="el-GR" baseline="0" dirty="0" smtClean="0"/>
              <a:t> κάνω;</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41</a:t>
            </a:fld>
            <a:endParaRPr lang="el-G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Ρωτάω</a:t>
            </a:r>
            <a:r>
              <a:rPr lang="el-GR" baseline="0" dirty="0" smtClean="0"/>
              <a:t> το </a:t>
            </a:r>
            <a:r>
              <a:rPr lang="en-US" baseline="0" dirty="0" smtClean="0"/>
              <a:t>Google!</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42</a:t>
            </a:fld>
            <a:endParaRPr lang="el-G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Και</a:t>
            </a:r>
            <a:r>
              <a:rPr lang="el-GR" baseline="0" dirty="0" smtClean="0"/>
              <a:t> παίρνω μια σειρά απαντήσεων που βρίσκονται σε </a:t>
            </a:r>
            <a:r>
              <a:rPr lang="en-US" baseline="0" dirty="0" smtClean="0"/>
              <a:t>sites </a:t>
            </a:r>
            <a:r>
              <a:rPr lang="el-GR" baseline="0" dirty="0" err="1" smtClean="0"/>
              <a:t>στοχευμένα</a:t>
            </a:r>
            <a:r>
              <a:rPr lang="el-GR" baseline="0" dirty="0" smtClean="0"/>
              <a:t> σε απαντήσεις ερωτήσεων ή </a:t>
            </a:r>
            <a:r>
              <a:rPr lang="en-US" baseline="0" dirty="0" smtClean="0"/>
              <a:t>forums.</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43</a:t>
            </a:fld>
            <a:endParaRPr lang="el-G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Επιλέγω το πρώτο και με οδηγεί σε μια σελίδα του </a:t>
            </a:r>
            <a:r>
              <a:rPr lang="en-US" dirty="0" smtClean="0"/>
              <a:t>Yahoo! Answers </a:t>
            </a:r>
            <a:r>
              <a:rPr lang="el-GR" dirty="0" smtClean="0"/>
              <a:t>όπου ο χρήστης έχει ρωτήσει ακριβώς την ίδια ερώτηση με εμένα.</a:t>
            </a:r>
            <a:r>
              <a:rPr lang="el-GR" baseline="0" dirty="0" smtClean="0"/>
              <a:t> Αξίζει να σημειωθεί η ύπαρξη του </a:t>
            </a:r>
            <a:r>
              <a:rPr lang="en-US" baseline="0" dirty="0" smtClean="0"/>
              <a:t>Report Abuse </a:t>
            </a:r>
            <a:r>
              <a:rPr lang="el-GR" baseline="0" dirty="0" smtClean="0"/>
              <a:t>αλλά και του </a:t>
            </a:r>
            <a:r>
              <a:rPr lang="en-US" baseline="0" dirty="0" smtClean="0"/>
              <a:t>Best Answer. </a:t>
            </a:r>
            <a:r>
              <a:rPr lang="el-GR" baseline="0" dirty="0" smtClean="0"/>
              <a:t>Τα δύο αυτά στοιχεία δείχνουν ότι η ιστοσελίδα παρέχει τρόπους ανάδρασης στους επισκέπτες ώστε να βελτιώνεται το σύστημα </a:t>
            </a:r>
            <a:r>
              <a:rPr lang="el-GR" baseline="0" dirty="0" err="1" smtClean="0"/>
              <a:t>ερωταπαντήσεων</a:t>
            </a:r>
            <a:r>
              <a:rPr lang="el-GR" baseline="0" dirty="0" smtClean="0"/>
              <a:t> αλλά και η ποιότητα του περιεχομένου του (αναφέροντας για παράδειγμα ανάρμοστες συμπεριφορές ή «ύποπτους» χρήστες).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44</a:t>
            </a:fld>
            <a:endParaRPr lang="el-G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None/>
            </a:pPr>
            <a:r>
              <a:rPr lang="el-GR" dirty="0" smtClean="0"/>
              <a:t>Ελπίζω</a:t>
            </a:r>
            <a:r>
              <a:rPr lang="el-GR" baseline="0" dirty="0" smtClean="0"/>
              <a:t> πως τώρα όλα είναι ξεκάθαρα.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45</a:t>
            </a:fld>
            <a:endParaRPr lang="el-G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Increasing</a:t>
            </a:r>
            <a:r>
              <a:rPr lang="en-US" baseline="0" dirty="0" smtClean="0"/>
              <a:t> returns w/ scale: </a:t>
            </a:r>
            <a:r>
              <a:rPr lang="el-GR" baseline="0" dirty="0" smtClean="0"/>
              <a:t>Λειτουργεί διττά. Όσο περισσότερο αυξάνεται το περιεχόμενο τόσο περισσότερο αυξάνονται και οι χρήστες αλλά και όσο περισσότερο αυξάνονται οι χρήστες, τόσο περισσότερο αυξάνεται το περιεχόμενο.</a:t>
            </a:r>
            <a:endParaRPr lang="en-US" baseline="0" dirty="0" smtClean="0"/>
          </a:p>
          <a:p>
            <a:pPr>
              <a:buFont typeface="Arial" pitchFamily="34" charset="0"/>
              <a:buChar char="•"/>
            </a:pPr>
            <a:endParaRPr lang="en-US" dirty="0" smtClean="0"/>
          </a:p>
          <a:p>
            <a:pPr>
              <a:buFont typeface="Arial" pitchFamily="34" charset="0"/>
              <a:buChar char="•"/>
            </a:pPr>
            <a:r>
              <a:rPr lang="el-GR" dirty="0" smtClean="0"/>
              <a:t>«</a:t>
            </a:r>
            <a:r>
              <a:rPr lang="el-GR" dirty="0" err="1" smtClean="0"/>
              <a:t>Επαγώμενη</a:t>
            </a:r>
            <a:r>
              <a:rPr lang="el-GR" dirty="0" smtClean="0"/>
              <a:t>» γνώση (</a:t>
            </a:r>
            <a:r>
              <a:rPr lang="en-US" dirty="0" smtClean="0"/>
              <a:t>Emergent</a:t>
            </a:r>
            <a:r>
              <a:rPr lang="en-US" baseline="0" dirty="0" smtClean="0"/>
              <a:t> Knowledge</a:t>
            </a:r>
            <a:r>
              <a:rPr lang="el-GR" baseline="0" dirty="0" smtClean="0"/>
              <a:t>): Η δυνατότητα η να επιβληθούν υπολογισμοί και επαγωγή στην ήδη καταγεγραμμένη πληροφορία ώστε να καταλήξουμε σε κάτι καινούριο που να μην μπορεί να βρεθεί σε υπάρχουσα γνώση.</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46</a:t>
            </a:fld>
            <a:endParaRPr lang="el-G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47</a:t>
            </a:fld>
            <a:endParaRPr lang="el-G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a:t>
            </a:r>
            <a:r>
              <a:rPr lang="el-GR" baseline="0" dirty="0" smtClean="0"/>
              <a:t> ρόλος του σημασιολογικού ιστού στη μετάβαση από </a:t>
            </a:r>
            <a:r>
              <a:rPr lang="el-GR" baseline="0" dirty="0" err="1" smtClean="0"/>
              <a:t>Συλλεχθείσα</a:t>
            </a:r>
            <a:r>
              <a:rPr lang="el-GR" baseline="0" dirty="0" smtClean="0"/>
              <a:t> νοημοσύνη στην Συλλογική Νοημοσύνη</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48</a:t>
            </a:fld>
            <a:endParaRPr lang="el-G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 </a:t>
            </a:r>
            <a:r>
              <a:rPr lang="el-GR" dirty="0" smtClean="0"/>
              <a:t>γρήγορη</a:t>
            </a:r>
            <a:r>
              <a:rPr lang="el-GR" baseline="0" dirty="0" smtClean="0"/>
              <a:t> εξέλιξη της τεχνολογίας επέτρεψε στα συστήματα </a:t>
            </a:r>
            <a:r>
              <a:rPr lang="el-GR" baseline="0" dirty="0" err="1" smtClean="0"/>
              <a:t>Συλλεχθείσας</a:t>
            </a:r>
            <a:r>
              <a:rPr lang="el-GR" baseline="0" dirty="0" smtClean="0"/>
              <a:t> Νοημοσύνης να μπορούν εύκολα και γρήγορα</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49</a:t>
            </a:fld>
            <a:endParaRPr lang="el-G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Με</a:t>
            </a:r>
            <a:r>
              <a:rPr lang="el-GR" baseline="0" dirty="0" smtClean="0"/>
              <a:t> ημερομηνία δημοσίευσης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a:t>
            </a:fld>
            <a:endParaRPr lang="el-G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Να λαμβάνουν</a:t>
            </a:r>
            <a:r>
              <a:rPr lang="el-GR" baseline="0" dirty="0" smtClean="0"/>
              <a:t> περιεχόμενο εφόσον οι χρήστες έχουν πλειάδα τρόπων για να το συνεισφέρουν</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50</a:t>
            </a:fld>
            <a:endParaRPr lang="el-G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Αποθηκεύουν</a:t>
            </a:r>
            <a:r>
              <a:rPr lang="el-GR" baseline="0" dirty="0" smtClean="0"/>
              <a:t> τεράστιες ποσότητες δεδομένων μιας και το κόστος του αποθηκευτικού χώρου έχει μειωθεί αισθητά</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51</a:t>
            </a:fld>
            <a:endParaRPr lang="el-G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Να διαδίδουν</a:t>
            </a:r>
            <a:r>
              <a:rPr lang="el-GR" baseline="0" dirty="0" smtClean="0"/>
              <a:t> την πληροφορία πολύ γρήγορα μέσω του Διαδικτύου</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52</a:t>
            </a:fld>
            <a:endParaRPr lang="el-G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Να προσφέρουν</a:t>
            </a:r>
            <a:r>
              <a:rPr lang="el-GR" baseline="0" dirty="0" smtClean="0"/>
              <a:t> έναν δίαυλο επικοινωνίας προσιτό σε όλους που επιτρέπει ασύγχρονη επικοινωνία χωρίς την ταυτόχρονη φυσική παρουσία των </a:t>
            </a:r>
            <a:r>
              <a:rPr lang="el-GR" baseline="0" dirty="0" err="1" smtClean="0"/>
              <a:t>συνομιλούντων</a:t>
            </a:r>
            <a:r>
              <a:rPr lang="el-GR" baseline="0" dirty="0" smtClean="0"/>
              <a:t> σε ένα σημείο</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53</a:t>
            </a:fld>
            <a:endParaRPr lang="el-G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Α</a:t>
            </a:r>
            <a:r>
              <a:rPr lang="el-GR" baseline="0" dirty="0" smtClean="0"/>
              <a:t>ν σε αυτά τα 4 στοιχεία προστεθεί ένα πέμπτο αρχίζει να φαίνεται η δυνατότητα να αρχίσουμε να αγγίζουμε την Συλλογική Νοημοσύνη</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54</a:t>
            </a:fld>
            <a:endParaRPr lang="el-G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Και αυτό είναι η</a:t>
            </a:r>
            <a:r>
              <a:rPr lang="el-GR" baseline="0" dirty="0" smtClean="0"/>
              <a:t> εξαγωγή γνώσης από τα συλλεγμένα δεδομένα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55</a:t>
            </a:fld>
            <a:endParaRPr lang="el-G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a:t>
            </a:r>
            <a:r>
              <a:rPr lang="el-GR" baseline="0" dirty="0" smtClean="0"/>
              <a:t> σημασιολογικός Ιστός μπορεί να βοηθήσει σε αυτό με τους ακόλουθους τρόπους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56</a:t>
            </a:fld>
            <a:endParaRPr lang="el-G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l-GR" dirty="0" smtClean="0"/>
              <a:t>Προσθέτοντας</a:t>
            </a:r>
            <a:r>
              <a:rPr lang="el-GR" baseline="0" dirty="0" smtClean="0"/>
              <a:t> αξία στα δεδομένα που συνεισφέρει ο χρήστης </a:t>
            </a:r>
            <a:r>
              <a:rPr lang="el-GR" baseline="0" dirty="0" err="1" smtClean="0"/>
              <a:t>εμπλουτίζοντάς</a:t>
            </a:r>
            <a:r>
              <a:rPr lang="el-GR" baseline="0" dirty="0" smtClean="0"/>
              <a:t> τα με επιπλέον δομημένα δεδομένα</a:t>
            </a:r>
            <a:endParaRPr lang="el-GR" dirty="0" smtClean="0"/>
          </a:p>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57</a:t>
            </a:fld>
            <a:endParaRPr lang="el-G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Το</a:t>
            </a:r>
            <a:r>
              <a:rPr lang="el-GR" baseline="0" dirty="0" smtClean="0"/>
              <a:t> οποίο ουσιαστικά συνίσταται στην χρήση των δομημένων δεδομένων που προσφέρονται ήδη από της εφαρμογές κοινωνικής Δικτύωσης ή την «επιβολή» τους στα νεοεισερχόμενα δεδομένα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58</a:t>
            </a:fld>
            <a:endParaRPr lang="el-G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Προτείνονται</a:t>
            </a:r>
            <a:r>
              <a:rPr lang="el-GR" baseline="0" dirty="0" smtClean="0"/>
              <a:t> οι εξής προσεγγίσεις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59</a:t>
            </a:fld>
            <a:endParaRPr lang="el-G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baseline="0" dirty="0" smtClean="0"/>
              <a:t>Όπως </a:t>
            </a:r>
            <a:r>
              <a:rPr lang="el-GR" baseline="0" dirty="0" err="1" smtClean="0"/>
              <a:t>προείπαμε</a:t>
            </a:r>
            <a:r>
              <a:rPr lang="el-GR" baseline="0" dirty="0" smtClean="0"/>
              <a:t> θα μας απασχολήσουν τα Συστήματα Συλλογικής Νοημοσύνης (</a:t>
            </a:r>
            <a:r>
              <a:rPr lang="en-US" baseline="0" dirty="0" smtClean="0"/>
              <a:t>Collective Knowledge Systems</a:t>
            </a:r>
            <a:r>
              <a:rPr lang="el-GR" baseline="0" dirty="0" smtClean="0"/>
              <a:t>), μια κλάση δηλαδή εφαρμογών</a:t>
            </a:r>
            <a:endParaRPr lang="el-GR" dirty="0" smtClean="0"/>
          </a:p>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a:t>
            </a:fld>
            <a:endParaRPr lang="el-G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l-GR" dirty="0" smtClean="0"/>
              <a:t>Εξαγωγή</a:t>
            </a:r>
            <a:r>
              <a:rPr lang="el-GR" baseline="0" dirty="0" smtClean="0"/>
              <a:t> και χρήση δεδομένων που προϋπάρχουν: </a:t>
            </a:r>
            <a:r>
              <a:rPr lang="el-GR" dirty="0" smtClean="0"/>
              <a:t>Αυτό</a:t>
            </a:r>
            <a:r>
              <a:rPr lang="el-GR" baseline="0" dirty="0" smtClean="0"/>
              <a:t> μπορεί να συμβεί αν ο σχεδιαστής της ιστοσελίδας  χρησιμοποιήσει γνωστές περιγραφές για τα δομημένα δεδομένα της (π.χ. περιγραφή χρηστών με χρήση της </a:t>
            </a:r>
            <a:r>
              <a:rPr lang="en-US" baseline="0" dirty="0" smtClean="0"/>
              <a:t>FOAF</a:t>
            </a:r>
            <a:r>
              <a:rPr lang="el-GR" baseline="0" dirty="0" smtClean="0"/>
              <a:t>)</a:t>
            </a:r>
            <a:r>
              <a:rPr lang="en-US" baseline="0" dirty="0" smtClean="0"/>
              <a:t>. </a:t>
            </a:r>
            <a:r>
              <a:rPr lang="el-GR" baseline="0" dirty="0" smtClean="0"/>
              <a:t>Φυσικά για να συμβεί κάτι τέτοιο συνήθως ο δημιουργός θα πρέπει να έχει κάποιου είδους κίνητρο.</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60</a:t>
            </a:fld>
            <a:endParaRPr lang="el-G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l-GR" dirty="0" smtClean="0"/>
              <a:t>Εξαγωγή</a:t>
            </a:r>
            <a:r>
              <a:rPr lang="el-GR" baseline="0" dirty="0" smtClean="0"/>
              <a:t> δομημένης πληροφορίας από μη δομημένο περιεχόμενο: </a:t>
            </a:r>
            <a:r>
              <a:rPr lang="el-GR" dirty="0" smtClean="0"/>
              <a:t>Συνίσταται</a:t>
            </a:r>
            <a:r>
              <a:rPr lang="el-GR" baseline="0" dirty="0" smtClean="0"/>
              <a:t> στην χρήση δομημένης πληροφορίας (π.χ. </a:t>
            </a:r>
            <a:r>
              <a:rPr lang="en-US" baseline="0" dirty="0" err="1" smtClean="0"/>
              <a:t>DBPedia</a:t>
            </a:r>
            <a:r>
              <a:rPr lang="el-GR" baseline="0" dirty="0" smtClean="0"/>
              <a:t>)</a:t>
            </a:r>
            <a:r>
              <a:rPr lang="en-US" baseline="0" dirty="0" smtClean="0"/>
              <a:t> </a:t>
            </a:r>
            <a:r>
              <a:rPr lang="el-GR" baseline="0" dirty="0" smtClean="0"/>
              <a:t>για την κατασκευή εργαλείων που θα επιτρέπουν στους χρήστες να προσθέτουν δομημένα δεδομένα καθώς «</a:t>
            </a:r>
            <a:r>
              <a:rPr lang="el-GR" baseline="0" dirty="0" err="1" smtClean="0"/>
              <a:t>περιπλανώνται</a:t>
            </a:r>
            <a:r>
              <a:rPr lang="el-GR" baseline="0" dirty="0" smtClean="0"/>
              <a:t>» στο Διαδίκτυο (π.χ. </a:t>
            </a:r>
            <a:r>
              <a:rPr lang="en-US" baseline="0" dirty="0" smtClean="0"/>
              <a:t>Semantic </a:t>
            </a:r>
            <a:r>
              <a:rPr lang="en-US" baseline="0" dirty="0" err="1" smtClean="0"/>
              <a:t>MediaWiki</a:t>
            </a:r>
            <a:r>
              <a:rPr lang="el-GR" baseline="0" dirty="0" smtClean="0"/>
              <a:t>)</a:t>
            </a:r>
            <a:r>
              <a:rPr lang="en-US" baseline="0" dirty="0" smtClean="0"/>
              <a:t>.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61</a:t>
            </a:fld>
            <a:endParaRPr lang="el-G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l-GR" dirty="0" smtClean="0"/>
              <a:t>Εξαγωγή</a:t>
            </a:r>
            <a:r>
              <a:rPr lang="el-GR" baseline="0" dirty="0" smtClean="0"/>
              <a:t> δομημένη πληροφορίας κατά τη χρήση: </a:t>
            </a:r>
            <a:r>
              <a:rPr lang="el-GR" dirty="0" smtClean="0"/>
              <a:t>Βασίζεται</a:t>
            </a:r>
            <a:r>
              <a:rPr lang="el-GR" baseline="0" dirty="0" smtClean="0"/>
              <a:t> στην τεχνική </a:t>
            </a:r>
            <a:r>
              <a:rPr lang="en-US" baseline="0" dirty="0" smtClean="0"/>
              <a:t>“Snap-to-grid”</a:t>
            </a:r>
            <a:r>
              <a:rPr lang="el-GR" baseline="0" dirty="0" smtClean="0"/>
              <a:t>. Μια τεχνική που ουσιαστικά βοηθά τον χρήστη «οδηγώντας» τις επιλογές του προς τη σωστή κατεύθυνση με βάση τη μέχρι τώρα εμπειρία του συστήματος που φιλοξενεί την τεχνική</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62</a:t>
            </a:fld>
            <a:endParaRPr lang="el-G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l-GR" dirty="0" smtClean="0"/>
              <a:t>Παραδείγματα </a:t>
            </a:r>
            <a:r>
              <a:rPr lang="en-US" dirty="0" smtClean="0"/>
              <a:t>snap-to-grid</a:t>
            </a:r>
            <a:r>
              <a:rPr lang="el-GR" dirty="0" smtClean="0"/>
              <a:t>:</a:t>
            </a:r>
          </a:p>
          <a:p>
            <a:pPr>
              <a:buFont typeface="Arial" pitchFamily="34" charset="0"/>
              <a:buChar char="•"/>
            </a:pPr>
            <a:r>
              <a:rPr lang="el-GR" dirty="0" smtClean="0"/>
              <a:t>Αυτόματη</a:t>
            </a:r>
            <a:r>
              <a:rPr lang="el-GR" baseline="0" dirty="0" smtClean="0"/>
              <a:t> διόρθωση στο </a:t>
            </a:r>
            <a:r>
              <a:rPr lang="en-US" baseline="0" dirty="0" smtClean="0"/>
              <a:t>MS Office Word</a:t>
            </a:r>
          </a:p>
          <a:p>
            <a:pPr>
              <a:buFont typeface="Arial" pitchFamily="34" charset="0"/>
              <a:buChar char="•"/>
            </a:pPr>
            <a:r>
              <a:rPr lang="el-GR" baseline="0" dirty="0" smtClean="0"/>
              <a:t>Πρόταση βέλτιστης ένωσης μεταξύ κειμένου και ενός σχήματος (έλλειψης) στο </a:t>
            </a:r>
            <a:r>
              <a:rPr lang="en-US" baseline="0" dirty="0" smtClean="0"/>
              <a:t>MS Office PowerPoint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63</a:t>
            </a:fld>
            <a:endParaRPr lang="el-G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l-GR" dirty="0" smtClean="0"/>
              <a:t>Παραδείγματα </a:t>
            </a:r>
            <a:r>
              <a:rPr lang="en-US" dirty="0" smtClean="0"/>
              <a:t>snap-to-grid</a:t>
            </a:r>
            <a:r>
              <a:rPr lang="el-GR" dirty="0" smtClean="0"/>
              <a:t>:</a:t>
            </a:r>
          </a:p>
          <a:p>
            <a:pPr>
              <a:buFont typeface="Arial" pitchFamily="34" charset="0"/>
              <a:buChar char="•"/>
            </a:pPr>
            <a:r>
              <a:rPr lang="en-US" dirty="0" err="1" smtClean="0"/>
              <a:t>Wordpress</a:t>
            </a:r>
            <a:r>
              <a:rPr lang="en-US" baseline="0" dirty="0" smtClean="0"/>
              <a:t> tags</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64</a:t>
            </a:fld>
            <a:endParaRPr lang="el-G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 </a:t>
            </a:r>
            <a:r>
              <a:rPr lang="el-GR" dirty="0" smtClean="0"/>
              <a:t>Κάνοντας</a:t>
            </a:r>
            <a:r>
              <a:rPr lang="el-GR" baseline="0" dirty="0" smtClean="0"/>
              <a:t> δυνατό το διαμοιρασμό των δεδομένων αλλά και την επιβολή υπολογισμών πάνω τους, ανεξάρτητα του σε ποια υπηρεσία κοινωνικής δικτύωσης ανήκουν (π.χ. </a:t>
            </a:r>
            <a:r>
              <a:rPr lang="en-US" baseline="0" dirty="0" smtClean="0"/>
              <a:t>FOAF</a:t>
            </a:r>
            <a:r>
              <a:rPr lang="el-GR" baseline="0" dirty="0" smtClean="0"/>
              <a: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65</a:t>
            </a:fld>
            <a:endParaRPr lang="el-G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TagCommons.org</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66</a:t>
            </a:fld>
            <a:endParaRPr lang="el-G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67</a:t>
            </a:fld>
            <a:endParaRPr lang="el-G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Κλείνοντας</a:t>
            </a:r>
            <a:r>
              <a:rPr lang="el-GR" baseline="0" dirty="0" smtClean="0"/>
              <a:t> θα πούμε δύο λόγια για το </a:t>
            </a:r>
            <a:r>
              <a:rPr lang="en-US" baseline="0" dirty="0" smtClean="0"/>
              <a:t>RealTravel.com </a:t>
            </a:r>
            <a:r>
              <a:rPr lang="el-GR" baseline="0" dirty="0" smtClean="0"/>
              <a:t>μια πλατφόρμα που προσπαθεί να προσεγγίσει την έννοια της Συλλογικής Νοημοσύνης </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68</a:t>
            </a:fld>
            <a:endParaRPr lang="el-G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Παρατηρούμε</a:t>
            </a:r>
            <a:r>
              <a:rPr lang="el-GR" baseline="0" dirty="0" smtClean="0"/>
              <a:t> ότι συγκεντρώνει όλα τα στοιχεία που προαναφέραμε ενώ επιπλέον λαμβάνει </a:t>
            </a:r>
            <a:r>
              <a:rPr lang="el-GR" baseline="0" dirty="0" err="1" smtClean="0"/>
              <a:t>υπόψην</a:t>
            </a:r>
            <a:r>
              <a:rPr lang="el-GR" baseline="0" dirty="0" smtClean="0"/>
              <a:t> του το στοιχείο της </a:t>
            </a:r>
            <a:r>
              <a:rPr lang="el-GR" dirty="0" smtClean="0"/>
              <a:t>«</a:t>
            </a:r>
            <a:r>
              <a:rPr lang="el-GR" dirty="0" err="1" smtClean="0"/>
              <a:t>Επαγώμενης</a:t>
            </a:r>
            <a:r>
              <a:rPr lang="el-GR" dirty="0" smtClean="0"/>
              <a:t>» γνώσης (</a:t>
            </a:r>
            <a:r>
              <a:rPr lang="en-US" dirty="0" smtClean="0"/>
              <a:t>Emergent</a:t>
            </a:r>
            <a:r>
              <a:rPr lang="en-US" baseline="0" dirty="0" smtClean="0"/>
              <a:t> Knowledge</a:t>
            </a:r>
            <a:r>
              <a:rPr lang="el-GR" baseline="0" dirty="0" smtClean="0"/>
              <a:t>) περιλαμβάνοντας ένα σύστημα προτάσεων η λειτουργία του οποίου βασίζεται στην μη </a:t>
            </a:r>
            <a:r>
              <a:rPr lang="el-GR" baseline="0" dirty="0" err="1" smtClean="0"/>
              <a:t>επιβλεπώμενη</a:t>
            </a:r>
            <a:r>
              <a:rPr lang="el-GR" baseline="0" dirty="0" smtClean="0"/>
              <a:t> μάθηση (</a:t>
            </a:r>
            <a:r>
              <a:rPr lang="en-US" baseline="0" dirty="0" err="1" smtClean="0"/>
              <a:t>unsupercised</a:t>
            </a:r>
            <a:r>
              <a:rPr lang="en-US" baseline="0" dirty="0" smtClean="0"/>
              <a:t> learning</a:t>
            </a:r>
            <a:r>
              <a:rPr lang="el-GR" baseline="0" dirty="0" smtClean="0"/>
              <a:t>)</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69</a:t>
            </a:fld>
            <a:endParaRPr lang="el-G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Που</a:t>
            </a:r>
            <a:r>
              <a:rPr lang="el-GR" baseline="0" dirty="0" smtClean="0"/>
              <a:t> σαν στόχο έχουν να ελευθερώσουν την συλλογική νοημοσύνη που βρίσκεται «κρυμμένη» στο Διαδίκτυο</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a:t>
            </a:fld>
            <a:endParaRPr lang="el-G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Για</a:t>
            </a:r>
            <a:r>
              <a:rPr lang="el-GR" baseline="0" dirty="0" smtClean="0"/>
              <a:t> να επιτύχει την υποστήριξη των χαρακτηριστικών αυτών το </a:t>
            </a:r>
            <a:r>
              <a:rPr lang="en-US" baseline="0" dirty="0" err="1" smtClean="0"/>
              <a:t>RealTravel</a:t>
            </a:r>
            <a:r>
              <a:rPr lang="en-US" baseline="0" dirty="0" smtClean="0"/>
              <a:t> </a:t>
            </a:r>
            <a:r>
              <a:rPr lang="el-GR" baseline="0" dirty="0" smtClean="0"/>
              <a:t>κάνει χρήση των μεθόδων που αναφέραμε στην προηγούμενη ενότητα δηλαδή…</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70</a:t>
            </a:fld>
            <a:endParaRPr lang="el-G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Οι</a:t>
            </a:r>
            <a:r>
              <a:rPr lang="el-GR" baseline="0" dirty="0" smtClean="0"/>
              <a:t> </a:t>
            </a:r>
            <a:r>
              <a:rPr lang="en-US" baseline="0" dirty="0" smtClean="0"/>
              <a:t>snap-to-grid </a:t>
            </a:r>
            <a:r>
              <a:rPr lang="el-GR" baseline="0" dirty="0" smtClean="0"/>
              <a:t>τεχνικές περιλαμβάνουν ευκολίες που μπορεί να προσφέρει η ανάπτυξη εφαρμογών σε δικτυακό περιβάλλον (π.χ. όσο περισσότερα γράμματα εισάγουμε τόσο περισσότερες επιλογές </a:t>
            </a:r>
            <a:r>
              <a:rPr lang="el-GR" baseline="0" dirty="0" err="1" smtClean="0"/>
              <a:t>εξαλοίφωνται</a:t>
            </a:r>
            <a:r>
              <a:rPr lang="el-GR" baseline="0" dirty="0" smtClean="0"/>
              <a:t>)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71</a:t>
            </a:fld>
            <a:endParaRPr lang="el-G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Και πάλι με χρήση της</a:t>
            </a:r>
            <a:r>
              <a:rPr lang="el-GR" baseline="0" dirty="0" smtClean="0"/>
              <a:t> τεχνικής </a:t>
            </a:r>
            <a:r>
              <a:rPr lang="en-US" baseline="0" dirty="0" smtClean="0"/>
              <a:t>snap-to-grid </a:t>
            </a:r>
            <a:r>
              <a:rPr lang="el-GR" baseline="0" dirty="0" smtClean="0"/>
              <a:t>το </a:t>
            </a:r>
            <a:r>
              <a:rPr lang="en-US" baseline="0" dirty="0" smtClean="0"/>
              <a:t>site </a:t>
            </a:r>
            <a:r>
              <a:rPr lang="el-GR" baseline="0" dirty="0" smtClean="0"/>
              <a:t>επιβάλει στους επισκέπτες να συνεισφέρουν περιεχόμενο δομημένο, </a:t>
            </a:r>
            <a:r>
              <a:rPr lang="el-GR" baseline="0" dirty="0" err="1" smtClean="0"/>
              <a:t>συνοδευόμενο</a:t>
            </a:r>
            <a:r>
              <a:rPr lang="el-GR" baseline="0" dirty="0" smtClean="0"/>
              <a:t> από </a:t>
            </a:r>
            <a:r>
              <a:rPr lang="en-US" baseline="0" dirty="0" smtClean="0"/>
              <a:t>tags </a:t>
            </a:r>
            <a:r>
              <a:rPr lang="el-GR" baseline="0" dirty="0" smtClean="0"/>
              <a:t>και </a:t>
            </a:r>
            <a:r>
              <a:rPr lang="en-US" baseline="0" dirty="0" smtClean="0"/>
              <a:t>ratings. </a:t>
            </a:r>
            <a:r>
              <a:rPr lang="el-GR" baseline="0" dirty="0" smtClean="0"/>
              <a:t>Έτσι και τα επιστρεφόμενα αποτελέσματα με βάση π.χ. την τοποθεσία κουβαλάνε μαζί τους </a:t>
            </a:r>
            <a:r>
              <a:rPr lang="el-GR" baseline="0" dirty="0" err="1" smtClean="0"/>
              <a:t>έξτρα</a:t>
            </a:r>
            <a:r>
              <a:rPr lang="el-GR" baseline="0" dirty="0" smtClean="0"/>
              <a:t> πληροφορία από τα </a:t>
            </a:r>
            <a:r>
              <a:rPr lang="en-US" baseline="0" dirty="0" smtClean="0"/>
              <a:t>tags </a:t>
            </a:r>
            <a:r>
              <a:rPr lang="el-GR" baseline="0" dirty="0" smtClean="0"/>
              <a:t>και </a:t>
            </a:r>
            <a:r>
              <a:rPr lang="en-US" baseline="0" dirty="0" smtClean="0"/>
              <a:t>ratings.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72</a:t>
            </a:fld>
            <a:endParaRPr lang="el-G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Εξαντλητική</a:t>
            </a:r>
            <a:r>
              <a:rPr lang="el-GR" baseline="0" dirty="0" smtClean="0"/>
              <a:t> ανάλυση κειμένου, ανάλυση των </a:t>
            </a:r>
            <a:r>
              <a:rPr lang="en-US" baseline="0" dirty="0" smtClean="0"/>
              <a:t>tags </a:t>
            </a:r>
            <a:r>
              <a:rPr lang="el-GR" baseline="0" dirty="0" smtClean="0"/>
              <a:t>και εφαρμογή τεχνικών ομαδοποίησης προκειμένου να εξάγουν γνώση που περιγράφει τα δεδομένα σε πάνω από μία διαστάσεις (π.χ. δημογραφική εγγύτητα του χρήστη με τον συγγραφέα κάποιου άρθρου, τοποθεσία ταξιδιού και επιλογή του χρόνου)</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73</a:t>
            </a:fld>
            <a:endParaRPr lang="el-G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Περεταίρω</a:t>
            </a:r>
            <a:r>
              <a:rPr lang="el-GR" baseline="0" dirty="0" smtClean="0"/>
              <a:t> τεχνική ανάλυση θεωρούμε ότι ξεφεύγει από τους στόχους της παρουσίασης και μπορεί να οδηγήσει σε ανεπιθύμητα αποτελέσματα</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74</a:t>
            </a:fld>
            <a:endParaRPr lang="el-G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Για αυτό αν δεν έχετε ερωτήσεις…</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75</a:t>
            </a:fld>
            <a:endParaRPr lang="el-G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Ευχαριστώ!</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76</a:t>
            </a:fld>
            <a:endParaRPr lang="el-G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Κάνοντας</a:t>
            </a:r>
            <a:r>
              <a:rPr lang="el-GR" baseline="0" dirty="0" smtClean="0"/>
              <a:t> χρήση μηχανισμών αναπαράστασης γνώσης (</a:t>
            </a:r>
            <a:r>
              <a:rPr lang="en-US" baseline="0" dirty="0" smtClean="0"/>
              <a:t>knowledge representation) </a:t>
            </a:r>
            <a:endParaRPr lang="el-GR" dirty="0"/>
          </a:p>
        </p:txBody>
      </p:sp>
      <p:sp>
        <p:nvSpPr>
          <p:cNvPr id="4" name="Slide Number Placeholder 3"/>
          <p:cNvSpPr>
            <a:spLocks noGrp="1"/>
          </p:cNvSpPr>
          <p:nvPr>
            <p:ph type="sldNum" sz="quarter" idx="10"/>
          </p:nvPr>
        </p:nvSpPr>
        <p:spPr/>
        <p:txBody>
          <a:bodyPr/>
          <a:lstStyle/>
          <a:p>
            <a:fld id="{07E9C2BB-A51A-48E7-AE84-0C11CC500918}" type="slidenum">
              <a:rPr lang="el-GR" smtClean="0"/>
              <a:pPr/>
              <a:t>8</a:t>
            </a:fld>
            <a:endParaRPr lang="el-G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Και συλλογιστικής</a:t>
            </a:r>
            <a:r>
              <a:rPr lang="el-GR" baseline="0" dirty="0" smtClean="0"/>
              <a:t> (</a:t>
            </a:r>
            <a:r>
              <a:rPr lang="en-US" baseline="0" dirty="0" smtClean="0"/>
              <a:t>r</a:t>
            </a:r>
            <a:r>
              <a:rPr lang="en-US" dirty="0" smtClean="0"/>
              <a:t>easoning</a:t>
            </a:r>
            <a:r>
              <a:rPr lang="el-GR" dirty="0" smtClean="0"/>
              <a:t>)</a:t>
            </a:r>
            <a:endParaRPr lang="en-US" dirty="0" smtClean="0"/>
          </a:p>
        </p:txBody>
      </p:sp>
      <p:sp>
        <p:nvSpPr>
          <p:cNvPr id="4" name="Slide Number Placeholder 3"/>
          <p:cNvSpPr>
            <a:spLocks noGrp="1"/>
          </p:cNvSpPr>
          <p:nvPr>
            <p:ph type="sldNum" sz="quarter" idx="10"/>
          </p:nvPr>
        </p:nvSpPr>
        <p:spPr/>
        <p:txBody>
          <a:bodyPr/>
          <a:lstStyle/>
          <a:p>
            <a:fld id="{07E9C2BB-A51A-48E7-AE84-0C11CC500918}" type="slidenum">
              <a:rPr lang="el-GR" smtClean="0"/>
              <a:pPr/>
              <a:t>9</a:t>
            </a:fld>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l-G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l-GR"/>
          </a:p>
        </p:txBody>
      </p:sp>
      <p:sp>
        <p:nvSpPr>
          <p:cNvPr id="4" name="Date Placeholder 3"/>
          <p:cNvSpPr>
            <a:spLocks noGrp="1"/>
          </p:cNvSpPr>
          <p:nvPr>
            <p:ph type="dt" sz="half" idx="10"/>
          </p:nvPr>
        </p:nvSpPr>
        <p:spPr/>
        <p:txBody>
          <a:bodyPr/>
          <a:lstStyle/>
          <a:p>
            <a:fld id="{7C7ADFC7-09E8-4D9D-9953-0D66FDDBB23D}" type="datetime3">
              <a:rPr lang="en-US" smtClean="0"/>
              <a:pPr/>
              <a:t>13 February 2009</a:t>
            </a:fld>
            <a:endParaRPr lang="el-GR"/>
          </a:p>
        </p:txBody>
      </p:sp>
      <p:sp>
        <p:nvSpPr>
          <p:cNvPr id="5" name="Footer Placeholder 4"/>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BE9F7BDB-BB47-4845-BC6D-340F0CC77802}" type="datetime3">
              <a:rPr lang="en-US" smtClean="0"/>
              <a:pPr/>
              <a:t>13 February 2009</a:t>
            </a:fld>
            <a:endParaRPr lang="el-GR"/>
          </a:p>
        </p:txBody>
      </p:sp>
      <p:sp>
        <p:nvSpPr>
          <p:cNvPr id="5" name="Footer Placeholder 4"/>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l-G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05C5D0DE-D0F0-4E81-9953-0DB01BCB9934}" type="datetime3">
              <a:rPr lang="en-US" smtClean="0"/>
              <a:pPr/>
              <a:t>13 February 2009</a:t>
            </a:fld>
            <a:endParaRPr lang="el-GR"/>
          </a:p>
        </p:txBody>
      </p:sp>
      <p:sp>
        <p:nvSpPr>
          <p:cNvPr id="5" name="Footer Placeholder 4"/>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AD62FC74-8710-4A0D-AD16-A36E4900DC45}" type="datetime3">
              <a:rPr lang="en-US" smtClean="0"/>
              <a:pPr/>
              <a:t>13 February 2009</a:t>
            </a:fld>
            <a:endParaRPr lang="el-GR"/>
          </a:p>
        </p:txBody>
      </p:sp>
      <p:sp>
        <p:nvSpPr>
          <p:cNvPr id="5" name="Footer Placeholder 4"/>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l-G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466C5D-F953-4BBB-B204-471D7D5E02AD}" type="datetime3">
              <a:rPr lang="en-US" smtClean="0"/>
              <a:pPr/>
              <a:t>13 February 2009</a:t>
            </a:fld>
            <a:endParaRPr lang="el-GR"/>
          </a:p>
        </p:txBody>
      </p:sp>
      <p:sp>
        <p:nvSpPr>
          <p:cNvPr id="5" name="Footer Placeholder 4"/>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Date Placeholder 4"/>
          <p:cNvSpPr>
            <a:spLocks noGrp="1"/>
          </p:cNvSpPr>
          <p:nvPr>
            <p:ph type="dt" sz="half" idx="10"/>
          </p:nvPr>
        </p:nvSpPr>
        <p:spPr/>
        <p:txBody>
          <a:bodyPr/>
          <a:lstStyle/>
          <a:p>
            <a:fld id="{69D7B611-972A-4FB9-832C-7521EA891CED}" type="datetime3">
              <a:rPr lang="en-US" smtClean="0"/>
              <a:pPr/>
              <a:t>13 February 2009</a:t>
            </a:fld>
            <a:endParaRPr lang="el-GR"/>
          </a:p>
        </p:txBody>
      </p:sp>
      <p:sp>
        <p:nvSpPr>
          <p:cNvPr id="6" name="Footer Placeholder 5"/>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7" name="Slide Number Placeholder 6"/>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l-G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7" name="Date Placeholder 6"/>
          <p:cNvSpPr>
            <a:spLocks noGrp="1"/>
          </p:cNvSpPr>
          <p:nvPr>
            <p:ph type="dt" sz="half" idx="10"/>
          </p:nvPr>
        </p:nvSpPr>
        <p:spPr/>
        <p:txBody>
          <a:bodyPr/>
          <a:lstStyle/>
          <a:p>
            <a:fld id="{3504DA74-0136-4C99-A745-3C22FC4D822C}" type="datetime3">
              <a:rPr lang="en-US" smtClean="0"/>
              <a:pPr/>
              <a:t>13 February 2009</a:t>
            </a:fld>
            <a:endParaRPr lang="el-GR"/>
          </a:p>
        </p:txBody>
      </p:sp>
      <p:sp>
        <p:nvSpPr>
          <p:cNvPr id="8" name="Footer Placeholder 7"/>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9" name="Slide Number Placeholder 8"/>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Date Placeholder 2"/>
          <p:cNvSpPr>
            <a:spLocks noGrp="1"/>
          </p:cNvSpPr>
          <p:nvPr>
            <p:ph type="dt" sz="half" idx="10"/>
          </p:nvPr>
        </p:nvSpPr>
        <p:spPr/>
        <p:txBody>
          <a:bodyPr/>
          <a:lstStyle/>
          <a:p>
            <a:fld id="{796AEA4F-E903-44F4-86E0-D31DD0BD4414}" type="datetime3">
              <a:rPr lang="en-US" smtClean="0"/>
              <a:pPr/>
              <a:t>13 February 2009</a:t>
            </a:fld>
            <a:endParaRPr lang="el-GR"/>
          </a:p>
        </p:txBody>
      </p:sp>
      <p:sp>
        <p:nvSpPr>
          <p:cNvPr id="4" name="Footer Placeholder 3"/>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5" name="Slide Number Placeholder 4"/>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178881-625D-4D7E-8F91-D77F41CE2B1D}" type="datetime3">
              <a:rPr lang="en-US" smtClean="0"/>
              <a:pPr/>
              <a:t>13 February 2009</a:t>
            </a:fld>
            <a:endParaRPr lang="el-GR"/>
          </a:p>
        </p:txBody>
      </p:sp>
      <p:sp>
        <p:nvSpPr>
          <p:cNvPr id="3" name="Footer Placeholder 2"/>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4" name="Slide Number Placeholder 3"/>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l-G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D5B187-C1E3-4042-9D91-B030498182F5}" type="datetime3">
              <a:rPr lang="en-US" smtClean="0"/>
              <a:pPr/>
              <a:t>13 February 2009</a:t>
            </a:fld>
            <a:endParaRPr lang="el-GR"/>
          </a:p>
        </p:txBody>
      </p:sp>
      <p:sp>
        <p:nvSpPr>
          <p:cNvPr id="6" name="Footer Placeholder 5"/>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7" name="Slide Number Placeholder 6"/>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l-G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E9895D-D38D-4B89-A2A1-F50113BAAC3B}" type="datetime3">
              <a:rPr lang="en-US" smtClean="0"/>
              <a:pPr/>
              <a:t>13 February 2009</a:t>
            </a:fld>
            <a:endParaRPr lang="el-GR"/>
          </a:p>
        </p:txBody>
      </p:sp>
      <p:sp>
        <p:nvSpPr>
          <p:cNvPr id="6" name="Footer Placeholder 5"/>
          <p:cNvSpPr>
            <a:spLocks noGrp="1"/>
          </p:cNvSpPr>
          <p:nvPr>
            <p:ph type="ftr" sz="quarter" idx="11"/>
          </p:nvPr>
        </p:nvSpPr>
        <p:spPr/>
        <p:txBody>
          <a:bodyPr/>
          <a:lstStyle/>
          <a:p>
            <a:r>
              <a:rPr lang="el-GR" smtClean="0"/>
              <a:t>Α.Π.Θ. :: ΠΜΣ Πληροφορικής :: Εξάμηνο Α' :: Σημασιολογικός Ιστος</a:t>
            </a:r>
            <a:endParaRPr lang="el-GR"/>
          </a:p>
        </p:txBody>
      </p:sp>
      <p:sp>
        <p:nvSpPr>
          <p:cNvPr id="7" name="Slide Number Placeholder 6"/>
          <p:cNvSpPr>
            <a:spLocks noGrp="1"/>
          </p:cNvSpPr>
          <p:nvPr>
            <p:ph type="sldNum" sz="quarter" idx="12"/>
          </p:nvPr>
        </p:nvSpPr>
        <p:spPr/>
        <p:txBody>
          <a:bodyPr/>
          <a:lstStyle/>
          <a:p>
            <a:fld id="{15412797-6732-45F9-B385-EBE9DA46A4BB}"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l-G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4D20D-F789-42E8-A165-4C94B386F345}" type="datetime3">
              <a:rPr lang="en-US" smtClean="0"/>
              <a:pPr/>
              <a:t>13 February 2009</a:t>
            </a:fld>
            <a:endParaRPr lang="el-G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l-GR" smtClean="0"/>
              <a:t>Α.Π.Θ. :: ΠΜΣ Πληροφορικής :: Εξάμηνο Α' :: Σημασιολογικός Ιστος</a:t>
            </a:r>
            <a:endParaRPr lang="el-G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12797-6732-45F9-B385-EBE9DA46A4BB}" type="slidenum">
              <a:rPr lang="el-GR" smtClean="0"/>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3.jpeg"/><Relationship Id="rId5" Type="http://schemas.openxmlformats.org/officeDocument/2006/relationships/image" Target="../media/image29.jpeg"/><Relationship Id="rId15" Type="http://schemas.openxmlformats.org/officeDocument/2006/relationships/image" Target="../media/image37.png"/><Relationship Id="rId10" Type="http://schemas.openxmlformats.org/officeDocument/2006/relationships/image" Target="../media/image9.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4572008"/>
            <a:ext cx="5143536" cy="1200329"/>
          </a:xfrm>
          <a:prstGeom prst="rect">
            <a:avLst/>
          </a:prstGeom>
          <a:noFill/>
        </p:spPr>
        <p:txBody>
          <a:bodyPr wrap="square" rtlCol="0">
            <a:spAutoFit/>
          </a:bodyPr>
          <a:lstStyle/>
          <a:p>
            <a:r>
              <a:rPr lang="en-US" sz="2400" b="1" dirty="0" err="1" smtClean="0">
                <a:solidFill>
                  <a:schemeClr val="bg1"/>
                </a:solidFill>
              </a:rPr>
              <a:t>Apostolos</a:t>
            </a:r>
            <a:r>
              <a:rPr lang="en-US" sz="2400" b="1" dirty="0" smtClean="0">
                <a:solidFill>
                  <a:schemeClr val="bg1"/>
                </a:solidFill>
              </a:rPr>
              <a:t> </a:t>
            </a:r>
            <a:r>
              <a:rPr lang="en-US" sz="2400" b="1" dirty="0" err="1" smtClean="0">
                <a:solidFill>
                  <a:schemeClr val="bg1"/>
                </a:solidFill>
              </a:rPr>
              <a:t>Kritikos</a:t>
            </a:r>
            <a:endParaRPr lang="en-US" sz="2400" b="1" dirty="0" smtClean="0">
              <a:solidFill>
                <a:schemeClr val="bg1"/>
              </a:solidFill>
            </a:endParaRPr>
          </a:p>
          <a:p>
            <a:r>
              <a:rPr lang="en-US" sz="2400" dirty="0" smtClean="0">
                <a:solidFill>
                  <a:schemeClr val="bg1"/>
                </a:solidFill>
              </a:rPr>
              <a:t>Dept. of Informatics</a:t>
            </a:r>
          </a:p>
          <a:p>
            <a:r>
              <a:rPr lang="en-US" sz="2400" dirty="0" smtClean="0">
                <a:solidFill>
                  <a:schemeClr val="bg1"/>
                </a:solidFill>
              </a:rPr>
              <a:t>Aristotle University of Thessaloniki</a:t>
            </a:r>
            <a:endParaRPr lang="el-GR" sz="2400" dirty="0">
              <a:solidFill>
                <a:schemeClr val="bg1"/>
              </a:solidFill>
            </a:endParaRPr>
          </a:p>
        </p:txBody>
      </p:sp>
      <p:sp>
        <p:nvSpPr>
          <p:cNvPr id="5" name="Title 1"/>
          <p:cNvSpPr txBox="1">
            <a:spLocks/>
          </p:cNvSpPr>
          <p:nvPr/>
        </p:nvSpPr>
        <p:spPr>
          <a:xfrm>
            <a:off x="685800" y="2130425"/>
            <a:ext cx="7772400" cy="14700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bg1"/>
                </a:solidFill>
                <a:effectLst/>
                <a:uLnTx/>
                <a:uFillTx/>
                <a:latin typeface="+mj-lt"/>
                <a:ea typeface="+mj-ea"/>
                <a:cs typeface="+mj-cs"/>
              </a:rPr>
              <a:t>Collective Knowledge Systems</a:t>
            </a:r>
            <a:endParaRPr kumimoji="0" lang="el-GR"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6" name="Date Placeholder 5"/>
          <p:cNvSpPr>
            <a:spLocks noGrp="1"/>
          </p:cNvSpPr>
          <p:nvPr>
            <p:ph type="dt" sz="half" idx="10"/>
          </p:nvPr>
        </p:nvSpPr>
        <p:spPr/>
        <p:txBody>
          <a:bodyPr/>
          <a:lstStyle/>
          <a:p>
            <a:fld id="{FB178881-625D-4D7E-8F91-D77F41CE2B1D}" type="datetime3">
              <a:rPr lang="en-US" smtClean="0"/>
              <a:pPr/>
              <a:t>13 February 2009</a:t>
            </a:fld>
            <a:endParaRPr lang="el-GR"/>
          </a:p>
        </p:txBody>
      </p:sp>
      <p:sp>
        <p:nvSpPr>
          <p:cNvPr id="7" name="Footer Placeholder 6"/>
          <p:cNvSpPr>
            <a:spLocks noGrp="1"/>
          </p:cNvSpPr>
          <p:nvPr>
            <p:ph type="ftr" sz="quarter" idx="11"/>
          </p:nvPr>
        </p:nvSpPr>
        <p:spPr/>
        <p:txBody>
          <a:bodyPr/>
          <a:lstStyle/>
          <a:p>
            <a:r>
              <a:rPr lang="en-US" smtClean="0"/>
              <a:t>A.U.TH :: MSc, Informatics Dept. :: Winter :: Semantic Web</a:t>
            </a:r>
            <a:endParaRPr lang="el-GR"/>
          </a:p>
        </p:txBody>
      </p:sp>
      <p:sp>
        <p:nvSpPr>
          <p:cNvPr id="8" name="Slide Number Placeholder 7"/>
          <p:cNvSpPr>
            <a:spLocks noGrp="1"/>
          </p:cNvSpPr>
          <p:nvPr>
            <p:ph type="sldNum" sz="quarter" idx="12"/>
          </p:nvPr>
        </p:nvSpPr>
        <p:spPr/>
        <p:txBody>
          <a:bodyPr/>
          <a:lstStyle/>
          <a:p>
            <a:fld id="{15412797-6732-45F9-B385-EBE9DA46A4BB}" type="slidenum">
              <a:rPr lang="el-GR" smtClean="0"/>
              <a:pPr/>
              <a:t>1</a:t>
            </a:fld>
            <a:endParaRPr lang="el-G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4294967295"/>
          </p:nvPr>
        </p:nvPicPr>
        <p:blipFill>
          <a:blip r:embed="rId3"/>
          <a:srcRect/>
          <a:stretch>
            <a:fillRect/>
          </a:stretch>
        </p:blipFill>
        <p:spPr bwMode="auto">
          <a:xfrm>
            <a:off x="2143107" y="1543866"/>
            <a:ext cx="4831731" cy="38139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3"/>
          <p:cNvGraphicFramePr>
            <a:graphicFrameLocks/>
          </p:cNvGraphicFramePr>
          <p:nvPr/>
        </p:nvGraphicFramePr>
        <p:xfrm>
          <a:off x="500034" y="107154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Introduction</a:t>
            </a:r>
            <a:endParaRPr lang="el-GR" dirty="0"/>
          </a:p>
        </p:txBody>
      </p:sp>
      <p:sp>
        <p:nvSpPr>
          <p:cNvPr id="4" name="Subtitle 3"/>
          <p:cNvSpPr>
            <a:spLocks noGrp="1"/>
          </p:cNvSpPr>
          <p:nvPr>
            <p:ph type="subTitle" idx="1"/>
          </p:nvPr>
        </p:nvSpPr>
        <p:spPr/>
        <p:txBody>
          <a:bodyPr/>
          <a:lstStyle/>
          <a:p>
            <a:endParaRPr lang="el-G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l-GR" dirty="0"/>
          </a:p>
        </p:txBody>
      </p:sp>
      <p:sp>
        <p:nvSpPr>
          <p:cNvPr id="5" name="Content Placeholder 4"/>
          <p:cNvSpPr>
            <a:spLocks noGrp="1"/>
          </p:cNvSpPr>
          <p:nvPr>
            <p:ph idx="1"/>
          </p:nvPr>
        </p:nvSpPr>
        <p:spPr/>
        <p:txBody>
          <a:bodyPr>
            <a:normAutofit lnSpcReduction="10000"/>
          </a:bodyPr>
          <a:lstStyle/>
          <a:p>
            <a:r>
              <a:rPr lang="en-US" dirty="0" smtClean="0"/>
              <a:t>Social Web</a:t>
            </a:r>
            <a:endParaRPr lang="el-GR" dirty="0" smtClean="0"/>
          </a:p>
          <a:p>
            <a:endParaRPr lang="el-GR" dirty="0"/>
          </a:p>
          <a:p>
            <a:r>
              <a:rPr lang="en-US" dirty="0" smtClean="0"/>
              <a:t>Collective </a:t>
            </a:r>
            <a:r>
              <a:rPr lang="en-US" dirty="0" err="1" smtClean="0"/>
              <a:t>vs</a:t>
            </a:r>
            <a:r>
              <a:rPr lang="en-US" dirty="0" smtClean="0"/>
              <a:t> Collected Intelligence</a:t>
            </a:r>
          </a:p>
          <a:p>
            <a:endParaRPr lang="en-US" dirty="0" smtClean="0"/>
          </a:p>
          <a:p>
            <a:r>
              <a:rPr lang="en-US" dirty="0" smtClean="0"/>
              <a:t>Human – Machine model of Collective Intelligence</a:t>
            </a:r>
          </a:p>
          <a:p>
            <a:endParaRPr lang="en-US" dirty="0"/>
          </a:p>
          <a:p>
            <a:r>
              <a:rPr lang="en-US" dirty="0" smtClean="0"/>
              <a:t>Challenge and Goals</a:t>
            </a:r>
          </a:p>
          <a:p>
            <a:endParaRPr lang="el-G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The Social Web</a:t>
            </a:r>
            <a:endParaRPr lang="el-GR" dirty="0">
              <a:solidFill>
                <a:schemeClr val="bg1"/>
              </a:solidFill>
            </a:endParaRPr>
          </a:p>
        </p:txBody>
      </p:sp>
      <p:sp>
        <p:nvSpPr>
          <p:cNvPr id="5" name="Subtitle 4"/>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285852" y="1071546"/>
          <a:ext cx="6500858" cy="4357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2643174" y="1785926"/>
            <a:ext cx="3305175"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2357422" y="1785926"/>
            <a:ext cx="4286280" cy="32372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cstate="print"/>
          <a:srcRect/>
          <a:stretch>
            <a:fillRect/>
          </a:stretch>
        </p:blipFill>
        <p:spPr bwMode="auto">
          <a:xfrm>
            <a:off x="2285984" y="928670"/>
            <a:ext cx="1196165" cy="611239"/>
          </a:xfrm>
          <a:prstGeom prst="rect">
            <a:avLst/>
          </a:prstGeom>
          <a:noFill/>
          <a:ln w="9525">
            <a:noFill/>
            <a:miter lim="800000"/>
            <a:headEnd/>
            <a:tailEnd/>
          </a:ln>
          <a:effectLst/>
        </p:spPr>
      </p:pic>
      <p:pic>
        <p:nvPicPr>
          <p:cNvPr id="3" name="Picture 8"/>
          <p:cNvPicPr>
            <a:picLocks noChangeAspect="1" noChangeArrowheads="1"/>
          </p:cNvPicPr>
          <p:nvPr/>
        </p:nvPicPr>
        <p:blipFill>
          <a:blip r:embed="rId4"/>
          <a:srcRect/>
          <a:stretch>
            <a:fillRect/>
          </a:stretch>
        </p:blipFill>
        <p:spPr bwMode="auto">
          <a:xfrm>
            <a:off x="3643306" y="1928802"/>
            <a:ext cx="1071550" cy="1071550"/>
          </a:xfrm>
          <a:prstGeom prst="rect">
            <a:avLst/>
          </a:prstGeom>
          <a:noFill/>
          <a:ln w="9525">
            <a:noFill/>
            <a:miter lim="800000"/>
            <a:headEnd/>
            <a:tailEnd/>
          </a:ln>
          <a:effectLst/>
        </p:spPr>
      </p:pic>
      <p:pic>
        <p:nvPicPr>
          <p:cNvPr id="4" name="Picture 7" descr="C:\Documents and Settings\akritiko\Desktop\facebook_logo.jpg"/>
          <p:cNvPicPr>
            <a:picLocks noChangeAspect="1" noChangeArrowheads="1"/>
          </p:cNvPicPr>
          <p:nvPr/>
        </p:nvPicPr>
        <p:blipFill>
          <a:blip r:embed="rId5" cstate="print"/>
          <a:srcRect/>
          <a:stretch>
            <a:fillRect/>
          </a:stretch>
        </p:blipFill>
        <p:spPr bwMode="auto">
          <a:xfrm>
            <a:off x="857224" y="2357430"/>
            <a:ext cx="1571636" cy="591313"/>
          </a:xfrm>
          <a:prstGeom prst="rect">
            <a:avLst/>
          </a:prstGeom>
          <a:noFill/>
        </p:spPr>
      </p:pic>
      <p:pic>
        <p:nvPicPr>
          <p:cNvPr id="5" name="Picture 10"/>
          <p:cNvPicPr>
            <a:picLocks noChangeAspect="1" noChangeArrowheads="1"/>
          </p:cNvPicPr>
          <p:nvPr/>
        </p:nvPicPr>
        <p:blipFill>
          <a:blip r:embed="rId6"/>
          <a:srcRect/>
          <a:stretch>
            <a:fillRect/>
          </a:stretch>
        </p:blipFill>
        <p:spPr bwMode="auto">
          <a:xfrm>
            <a:off x="4572000" y="5715016"/>
            <a:ext cx="1595434" cy="688937"/>
          </a:xfrm>
          <a:prstGeom prst="rect">
            <a:avLst/>
          </a:prstGeom>
          <a:noFill/>
          <a:ln w="9525">
            <a:noFill/>
            <a:miter lim="800000"/>
            <a:headEnd/>
            <a:tailEnd/>
          </a:ln>
          <a:effectLst/>
        </p:spPr>
      </p:pic>
      <p:pic>
        <p:nvPicPr>
          <p:cNvPr id="6" name="Picture 11"/>
          <p:cNvPicPr>
            <a:picLocks noChangeAspect="1" noChangeArrowheads="1"/>
          </p:cNvPicPr>
          <p:nvPr/>
        </p:nvPicPr>
        <p:blipFill>
          <a:blip r:embed="rId7" cstate="print"/>
          <a:srcRect/>
          <a:stretch>
            <a:fillRect/>
          </a:stretch>
        </p:blipFill>
        <p:spPr bwMode="auto">
          <a:xfrm>
            <a:off x="7215206" y="3214686"/>
            <a:ext cx="1523994" cy="597406"/>
          </a:xfrm>
          <a:prstGeom prst="rect">
            <a:avLst/>
          </a:prstGeom>
          <a:noFill/>
          <a:ln w="9525">
            <a:noFill/>
            <a:miter lim="800000"/>
            <a:headEnd/>
            <a:tailEnd/>
          </a:ln>
          <a:effectLst/>
        </p:spPr>
      </p:pic>
      <p:pic>
        <p:nvPicPr>
          <p:cNvPr id="7" name="Picture 12"/>
          <p:cNvPicPr>
            <a:picLocks noChangeAspect="1" noChangeArrowheads="1"/>
          </p:cNvPicPr>
          <p:nvPr/>
        </p:nvPicPr>
        <p:blipFill>
          <a:blip r:embed="rId8" cstate="print"/>
          <a:srcRect/>
          <a:stretch>
            <a:fillRect/>
          </a:stretch>
        </p:blipFill>
        <p:spPr bwMode="auto">
          <a:xfrm>
            <a:off x="6858016" y="1500174"/>
            <a:ext cx="881052" cy="881052"/>
          </a:xfrm>
          <a:prstGeom prst="rect">
            <a:avLst/>
          </a:prstGeom>
          <a:noFill/>
          <a:ln w="9525">
            <a:noFill/>
            <a:miter lim="800000"/>
            <a:headEnd/>
            <a:tailEnd/>
          </a:ln>
          <a:effectLst/>
        </p:spPr>
      </p:pic>
      <p:pic>
        <p:nvPicPr>
          <p:cNvPr id="8" name="Picture 13"/>
          <p:cNvPicPr>
            <a:picLocks noChangeAspect="1" noChangeArrowheads="1"/>
          </p:cNvPicPr>
          <p:nvPr/>
        </p:nvPicPr>
        <p:blipFill>
          <a:blip r:embed="rId9" cstate="print"/>
          <a:srcRect/>
          <a:stretch>
            <a:fillRect/>
          </a:stretch>
        </p:blipFill>
        <p:spPr bwMode="auto">
          <a:xfrm>
            <a:off x="6500826" y="4643446"/>
            <a:ext cx="1733520" cy="640587"/>
          </a:xfrm>
          <a:prstGeom prst="rect">
            <a:avLst/>
          </a:prstGeom>
          <a:noFill/>
          <a:ln w="9525">
            <a:noFill/>
            <a:miter lim="800000"/>
            <a:headEnd/>
            <a:tailEnd/>
          </a:ln>
          <a:effectLst/>
        </p:spPr>
      </p:pic>
      <p:pic>
        <p:nvPicPr>
          <p:cNvPr id="9" name="Picture 14"/>
          <p:cNvPicPr>
            <a:picLocks noChangeAspect="1" noChangeArrowheads="1"/>
          </p:cNvPicPr>
          <p:nvPr/>
        </p:nvPicPr>
        <p:blipFill>
          <a:blip r:embed="rId10"/>
          <a:srcRect/>
          <a:stretch>
            <a:fillRect/>
          </a:stretch>
        </p:blipFill>
        <p:spPr bwMode="auto">
          <a:xfrm>
            <a:off x="571472" y="3571876"/>
            <a:ext cx="1219200" cy="990600"/>
          </a:xfrm>
          <a:prstGeom prst="rect">
            <a:avLst/>
          </a:prstGeom>
          <a:noFill/>
          <a:ln w="9525">
            <a:noFill/>
            <a:miter lim="800000"/>
            <a:headEnd/>
            <a:tailEnd/>
          </a:ln>
          <a:effectLst/>
        </p:spPr>
      </p:pic>
      <p:pic>
        <p:nvPicPr>
          <p:cNvPr id="10" name="Picture 15"/>
          <p:cNvPicPr>
            <a:picLocks noChangeAspect="1" noChangeArrowheads="1"/>
          </p:cNvPicPr>
          <p:nvPr/>
        </p:nvPicPr>
        <p:blipFill>
          <a:blip r:embed="rId11" cstate="print"/>
          <a:srcRect/>
          <a:stretch>
            <a:fillRect/>
          </a:stretch>
        </p:blipFill>
        <p:spPr bwMode="auto">
          <a:xfrm>
            <a:off x="1714480" y="5143512"/>
            <a:ext cx="1452556" cy="967402"/>
          </a:xfrm>
          <a:prstGeom prst="rect">
            <a:avLst/>
          </a:prstGeom>
          <a:noFill/>
          <a:ln w="9525">
            <a:noFill/>
            <a:miter lim="800000"/>
            <a:headEnd/>
            <a:tailEnd/>
          </a:ln>
          <a:effectLst/>
        </p:spPr>
      </p:pic>
      <p:pic>
        <p:nvPicPr>
          <p:cNvPr id="11" name="Picture 16"/>
          <p:cNvPicPr>
            <a:picLocks noChangeAspect="1" noChangeArrowheads="1"/>
          </p:cNvPicPr>
          <p:nvPr/>
        </p:nvPicPr>
        <p:blipFill>
          <a:blip r:embed="rId12"/>
          <a:srcRect/>
          <a:stretch>
            <a:fillRect/>
          </a:stretch>
        </p:blipFill>
        <p:spPr bwMode="auto">
          <a:xfrm>
            <a:off x="2714612" y="3929066"/>
            <a:ext cx="1476374" cy="586207"/>
          </a:xfrm>
          <a:prstGeom prst="rect">
            <a:avLst/>
          </a:prstGeom>
          <a:noFill/>
          <a:ln w="9525">
            <a:noFill/>
            <a:miter lim="800000"/>
            <a:headEnd/>
            <a:tailEnd/>
          </a:ln>
          <a:effectLst/>
        </p:spPr>
      </p:pic>
      <p:pic>
        <p:nvPicPr>
          <p:cNvPr id="12" name="Picture 17"/>
          <p:cNvPicPr>
            <a:picLocks noChangeAspect="1" noChangeArrowheads="1"/>
          </p:cNvPicPr>
          <p:nvPr/>
        </p:nvPicPr>
        <p:blipFill>
          <a:blip r:embed="rId13"/>
          <a:srcRect/>
          <a:stretch>
            <a:fillRect/>
          </a:stretch>
        </p:blipFill>
        <p:spPr bwMode="auto">
          <a:xfrm>
            <a:off x="5072066" y="571480"/>
            <a:ext cx="1071560" cy="1071560"/>
          </a:xfrm>
          <a:prstGeom prst="rect">
            <a:avLst/>
          </a:prstGeom>
          <a:noFill/>
          <a:ln w="9525">
            <a:noFill/>
            <a:miter lim="800000"/>
            <a:headEnd/>
            <a:tailEnd/>
          </a:ln>
          <a:effectLst/>
        </p:spPr>
      </p:pic>
      <p:pic>
        <p:nvPicPr>
          <p:cNvPr id="13" name="Picture 18"/>
          <p:cNvPicPr>
            <a:picLocks noChangeAspect="1" noChangeArrowheads="1"/>
          </p:cNvPicPr>
          <p:nvPr/>
        </p:nvPicPr>
        <p:blipFill>
          <a:blip r:embed="rId14"/>
          <a:srcRect/>
          <a:stretch>
            <a:fillRect/>
          </a:stretch>
        </p:blipFill>
        <p:spPr bwMode="auto">
          <a:xfrm>
            <a:off x="4857752" y="3500438"/>
            <a:ext cx="1500188" cy="79009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smtClean="0"/>
              <a:t>Collective Intelligence</a:t>
            </a:r>
            <a:endParaRPr lang="el-GR" dirty="0"/>
          </a:p>
        </p:txBody>
      </p:sp>
      <p:sp>
        <p:nvSpPr>
          <p:cNvPr id="15" name="Subtitle 14"/>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4294967295"/>
          </p:nvPr>
        </p:nvPicPr>
        <p:blipFill>
          <a:blip r:embed="rId3"/>
          <a:srcRect/>
          <a:stretch>
            <a:fillRect/>
          </a:stretch>
        </p:blipFill>
        <p:spPr bwMode="auto">
          <a:xfrm>
            <a:off x="3071802" y="1857364"/>
            <a:ext cx="3305175" cy="32956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duotone>
              <a:prstClr val="black"/>
              <a:schemeClr val="accent1">
                <a:tint val="45000"/>
                <a:satMod val="400000"/>
              </a:schemeClr>
            </a:duotone>
            <a:lum bright="-59000"/>
          </a:blip>
          <a:srcRect/>
          <a:stretch>
            <a:fillRect/>
          </a:stretch>
        </p:blipFill>
        <p:spPr bwMode="auto">
          <a:xfrm>
            <a:off x="2285984" y="928670"/>
            <a:ext cx="1196165" cy="611239"/>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a:duotone>
              <a:prstClr val="black"/>
              <a:schemeClr val="accent1">
                <a:tint val="45000"/>
                <a:satMod val="400000"/>
              </a:schemeClr>
            </a:duotone>
            <a:lum bright="-59000"/>
          </a:blip>
          <a:srcRect/>
          <a:stretch>
            <a:fillRect/>
          </a:stretch>
        </p:blipFill>
        <p:spPr bwMode="auto">
          <a:xfrm>
            <a:off x="285720" y="285728"/>
            <a:ext cx="1071550" cy="1071550"/>
          </a:xfrm>
          <a:prstGeom prst="rect">
            <a:avLst/>
          </a:prstGeom>
          <a:noFill/>
          <a:ln w="9525">
            <a:noFill/>
            <a:miter lim="800000"/>
            <a:headEnd/>
            <a:tailEnd/>
          </a:ln>
          <a:effectLst/>
        </p:spPr>
      </p:pic>
      <p:pic>
        <p:nvPicPr>
          <p:cNvPr id="1031" name="Picture 7" descr="C:\Documents and Settings\akritiko\Desktop\facebook_logo.jpg"/>
          <p:cNvPicPr>
            <a:picLocks noChangeAspect="1" noChangeArrowheads="1"/>
          </p:cNvPicPr>
          <p:nvPr/>
        </p:nvPicPr>
        <p:blipFill>
          <a:blip r:embed="rId6" cstate="print">
            <a:duotone>
              <a:prstClr val="black"/>
              <a:schemeClr val="accent1">
                <a:tint val="45000"/>
                <a:satMod val="400000"/>
              </a:schemeClr>
            </a:duotone>
            <a:lum bright="-59000"/>
          </a:blip>
          <a:srcRect/>
          <a:stretch>
            <a:fillRect/>
          </a:stretch>
        </p:blipFill>
        <p:spPr bwMode="auto">
          <a:xfrm>
            <a:off x="857224" y="2357430"/>
            <a:ext cx="1571636" cy="591313"/>
          </a:xfrm>
          <a:prstGeom prst="rect">
            <a:avLst/>
          </a:prstGeom>
          <a:noFill/>
        </p:spPr>
      </p:pic>
      <p:pic>
        <p:nvPicPr>
          <p:cNvPr id="1034" name="Picture 10"/>
          <p:cNvPicPr>
            <a:picLocks noChangeAspect="1" noChangeArrowheads="1"/>
          </p:cNvPicPr>
          <p:nvPr/>
        </p:nvPicPr>
        <p:blipFill>
          <a:blip r:embed="rId7">
            <a:duotone>
              <a:prstClr val="black"/>
              <a:schemeClr val="accent1">
                <a:tint val="45000"/>
                <a:satMod val="400000"/>
              </a:schemeClr>
            </a:duotone>
            <a:lum bright="-59000"/>
          </a:blip>
          <a:srcRect/>
          <a:stretch>
            <a:fillRect/>
          </a:stretch>
        </p:blipFill>
        <p:spPr bwMode="auto">
          <a:xfrm>
            <a:off x="4572000" y="5715016"/>
            <a:ext cx="1595434" cy="688937"/>
          </a:xfrm>
          <a:prstGeom prst="rect">
            <a:avLst/>
          </a:prstGeom>
          <a:noFill/>
          <a:ln w="9525">
            <a:noFill/>
            <a:miter lim="800000"/>
            <a:headEnd/>
            <a:tailEnd/>
          </a:ln>
          <a:effectLst/>
        </p:spPr>
      </p:pic>
      <p:pic>
        <p:nvPicPr>
          <p:cNvPr id="1035" name="Picture 11"/>
          <p:cNvPicPr>
            <a:picLocks noChangeAspect="1" noChangeArrowheads="1"/>
          </p:cNvPicPr>
          <p:nvPr/>
        </p:nvPicPr>
        <p:blipFill>
          <a:blip r:embed="rId8" cstate="print">
            <a:duotone>
              <a:prstClr val="black"/>
              <a:schemeClr val="accent1">
                <a:tint val="45000"/>
                <a:satMod val="400000"/>
              </a:schemeClr>
            </a:duotone>
            <a:lum bright="-59000"/>
          </a:blip>
          <a:srcRect/>
          <a:stretch>
            <a:fillRect/>
          </a:stretch>
        </p:blipFill>
        <p:spPr bwMode="auto">
          <a:xfrm>
            <a:off x="7215206" y="3214686"/>
            <a:ext cx="1523994" cy="597406"/>
          </a:xfrm>
          <a:prstGeom prst="rect">
            <a:avLst/>
          </a:prstGeom>
          <a:noFill/>
          <a:ln w="9525">
            <a:noFill/>
            <a:miter lim="800000"/>
            <a:headEnd/>
            <a:tailEnd/>
          </a:ln>
          <a:effectLst/>
        </p:spPr>
      </p:pic>
      <p:pic>
        <p:nvPicPr>
          <p:cNvPr id="1036" name="Picture 12"/>
          <p:cNvPicPr>
            <a:picLocks noChangeAspect="1" noChangeArrowheads="1"/>
          </p:cNvPicPr>
          <p:nvPr/>
        </p:nvPicPr>
        <p:blipFill>
          <a:blip r:embed="rId9" cstate="print">
            <a:duotone>
              <a:prstClr val="black"/>
              <a:schemeClr val="accent1">
                <a:tint val="45000"/>
                <a:satMod val="400000"/>
              </a:schemeClr>
            </a:duotone>
            <a:lum bright="-59000"/>
          </a:blip>
          <a:srcRect/>
          <a:stretch>
            <a:fillRect/>
          </a:stretch>
        </p:blipFill>
        <p:spPr bwMode="auto">
          <a:xfrm>
            <a:off x="6858016" y="1500174"/>
            <a:ext cx="881052" cy="881052"/>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0" cstate="print">
            <a:duotone>
              <a:prstClr val="black"/>
              <a:schemeClr val="accent1">
                <a:tint val="45000"/>
                <a:satMod val="400000"/>
              </a:schemeClr>
            </a:duotone>
            <a:lum bright="-59000"/>
          </a:blip>
          <a:srcRect/>
          <a:stretch>
            <a:fillRect/>
          </a:stretch>
        </p:blipFill>
        <p:spPr bwMode="auto">
          <a:xfrm>
            <a:off x="6500826" y="4643446"/>
            <a:ext cx="1733520" cy="640587"/>
          </a:xfrm>
          <a:prstGeom prst="rect">
            <a:avLst/>
          </a:prstGeom>
          <a:noFill/>
          <a:ln w="9525">
            <a:noFill/>
            <a:miter lim="800000"/>
            <a:headEnd/>
            <a:tailEnd/>
          </a:ln>
          <a:effectLst/>
        </p:spPr>
      </p:pic>
      <p:pic>
        <p:nvPicPr>
          <p:cNvPr id="1038" name="Picture 14"/>
          <p:cNvPicPr>
            <a:picLocks noChangeAspect="1" noChangeArrowheads="1"/>
          </p:cNvPicPr>
          <p:nvPr/>
        </p:nvPicPr>
        <p:blipFill>
          <a:blip r:embed="rId11">
            <a:duotone>
              <a:prstClr val="black"/>
              <a:schemeClr val="accent1">
                <a:tint val="45000"/>
                <a:satMod val="400000"/>
              </a:schemeClr>
            </a:duotone>
            <a:lum bright="-59000"/>
          </a:blip>
          <a:srcRect/>
          <a:stretch>
            <a:fillRect/>
          </a:stretch>
        </p:blipFill>
        <p:spPr bwMode="auto">
          <a:xfrm>
            <a:off x="571472" y="3571876"/>
            <a:ext cx="1219200" cy="990600"/>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2" cstate="print">
            <a:duotone>
              <a:prstClr val="black"/>
              <a:schemeClr val="accent1">
                <a:tint val="45000"/>
                <a:satMod val="400000"/>
              </a:schemeClr>
            </a:duotone>
            <a:lum bright="-59000"/>
          </a:blip>
          <a:srcRect/>
          <a:stretch>
            <a:fillRect/>
          </a:stretch>
        </p:blipFill>
        <p:spPr bwMode="auto">
          <a:xfrm>
            <a:off x="1714480" y="5143512"/>
            <a:ext cx="1452556" cy="967402"/>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3">
            <a:duotone>
              <a:prstClr val="black"/>
              <a:schemeClr val="accent1">
                <a:tint val="45000"/>
                <a:satMod val="400000"/>
              </a:schemeClr>
            </a:duotone>
            <a:lum bright="-59000"/>
          </a:blip>
          <a:srcRect/>
          <a:stretch>
            <a:fillRect/>
          </a:stretch>
        </p:blipFill>
        <p:spPr bwMode="auto">
          <a:xfrm>
            <a:off x="7429520" y="5786454"/>
            <a:ext cx="1476374" cy="586207"/>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4">
            <a:duotone>
              <a:prstClr val="black"/>
              <a:schemeClr val="accent1">
                <a:tint val="45000"/>
                <a:satMod val="400000"/>
              </a:schemeClr>
            </a:duotone>
            <a:lum bright="-59000"/>
          </a:blip>
          <a:srcRect/>
          <a:stretch>
            <a:fillRect/>
          </a:stretch>
        </p:blipFill>
        <p:spPr bwMode="auto">
          <a:xfrm>
            <a:off x="4929190" y="285728"/>
            <a:ext cx="1071560" cy="1071560"/>
          </a:xfrm>
          <a:prstGeom prst="rect">
            <a:avLst/>
          </a:prstGeom>
          <a:noFill/>
          <a:ln w="9525">
            <a:noFill/>
            <a:miter lim="800000"/>
            <a:headEnd/>
            <a:tailEnd/>
          </a:ln>
          <a:effectLst/>
        </p:spPr>
      </p:pic>
      <p:pic>
        <p:nvPicPr>
          <p:cNvPr id="1042" name="Picture 18"/>
          <p:cNvPicPr>
            <a:picLocks noChangeAspect="1" noChangeArrowheads="1"/>
          </p:cNvPicPr>
          <p:nvPr/>
        </p:nvPicPr>
        <p:blipFill>
          <a:blip r:embed="rId15">
            <a:duotone>
              <a:prstClr val="black"/>
              <a:schemeClr val="accent1">
                <a:tint val="45000"/>
                <a:satMod val="400000"/>
              </a:schemeClr>
            </a:duotone>
            <a:lum bright="-59000"/>
          </a:blip>
          <a:srcRect/>
          <a:stretch>
            <a:fillRect/>
          </a:stretch>
        </p:blipFill>
        <p:spPr bwMode="auto">
          <a:xfrm>
            <a:off x="7358082" y="285728"/>
            <a:ext cx="1500188" cy="790099"/>
          </a:xfrm>
          <a:prstGeom prst="rect">
            <a:avLst/>
          </a:prstGeom>
          <a:noFill/>
          <a:ln w="9525">
            <a:noFill/>
            <a:miter lim="800000"/>
            <a:headEnd/>
            <a:tailEnd/>
          </a:ln>
          <a:effectLst/>
        </p:spPr>
      </p:pic>
      <p:sp>
        <p:nvSpPr>
          <p:cNvPr id="20" name="TextBox 19"/>
          <p:cNvSpPr txBox="1"/>
          <p:nvPr/>
        </p:nvSpPr>
        <p:spPr>
          <a:xfrm>
            <a:off x="4643438" y="3000372"/>
            <a:ext cx="184731" cy="369332"/>
          </a:xfrm>
          <a:prstGeom prst="rect">
            <a:avLst/>
          </a:prstGeom>
          <a:noFill/>
        </p:spPr>
        <p:txBody>
          <a:bodyPr wrap="none" rtlCol="0">
            <a:spAutoFit/>
          </a:bodyPr>
          <a:lstStyle/>
          <a:p>
            <a:endParaRPr lang="el-G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smtClean="0"/>
              <a:t>Collective Intelligence</a:t>
            </a:r>
            <a:endParaRPr lang="el-GR" dirty="0"/>
          </a:p>
        </p:txBody>
      </p:sp>
      <p:sp>
        <p:nvSpPr>
          <p:cNvPr id="15" name="Subtitle 14"/>
          <p:cNvSpPr>
            <a:spLocks noGrp="1"/>
          </p:cNvSpPr>
          <p:nvPr>
            <p:ph type="subTitle" idx="1"/>
          </p:nvPr>
        </p:nvSpPr>
        <p:spPr/>
        <p:txBody>
          <a:bodyPr/>
          <a:lstStyle/>
          <a:p>
            <a:endParaRPr lang="el-GR" dirty="0"/>
          </a:p>
        </p:txBody>
      </p:sp>
      <p:sp>
        <p:nvSpPr>
          <p:cNvPr id="6" name="Title 13"/>
          <p:cNvSpPr txBox="1">
            <a:spLocks/>
          </p:cNvSpPr>
          <p:nvPr/>
        </p:nvSpPr>
        <p:spPr>
          <a:xfrm>
            <a:off x="676926" y="2673355"/>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Collected Intelligence</a:t>
            </a:r>
            <a:endParaRPr kumimoji="0" lang="el-GR" sz="4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8" name="Straight Connector 7"/>
          <p:cNvCxnSpPr/>
          <p:nvPr/>
        </p:nvCxnSpPr>
        <p:spPr>
          <a:xfrm>
            <a:off x="1346404" y="2896276"/>
            <a:ext cx="635798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3"/>
          <a:srcRect/>
          <a:stretch>
            <a:fillRect/>
          </a:stretch>
        </p:blipFill>
        <p:spPr bwMode="auto">
          <a:xfrm>
            <a:off x="2357422" y="1857364"/>
            <a:ext cx="3885086" cy="2855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cstate="print"/>
          <a:srcRect/>
          <a:stretch>
            <a:fillRect/>
          </a:stretch>
        </p:blipFill>
        <p:spPr bwMode="auto">
          <a:xfrm>
            <a:off x="2857488" y="714356"/>
            <a:ext cx="624661" cy="319201"/>
          </a:xfrm>
          <a:prstGeom prst="rect">
            <a:avLst/>
          </a:prstGeom>
          <a:noFill/>
          <a:ln w="9525">
            <a:noFill/>
            <a:miter lim="800000"/>
            <a:headEnd/>
            <a:tailEnd/>
          </a:ln>
          <a:effectLst/>
        </p:spPr>
      </p:pic>
      <p:pic>
        <p:nvPicPr>
          <p:cNvPr id="5" name="Picture 8"/>
          <p:cNvPicPr>
            <a:picLocks noChangeAspect="1" noChangeArrowheads="1"/>
          </p:cNvPicPr>
          <p:nvPr/>
        </p:nvPicPr>
        <p:blipFill>
          <a:blip r:embed="rId4" cstate="print"/>
          <a:srcRect/>
          <a:stretch>
            <a:fillRect/>
          </a:stretch>
        </p:blipFill>
        <p:spPr bwMode="auto">
          <a:xfrm>
            <a:off x="3571868" y="1357298"/>
            <a:ext cx="559585" cy="559585"/>
          </a:xfrm>
          <a:prstGeom prst="rect">
            <a:avLst/>
          </a:prstGeom>
          <a:noFill/>
          <a:ln w="9525">
            <a:noFill/>
            <a:miter lim="800000"/>
            <a:headEnd/>
            <a:tailEnd/>
          </a:ln>
          <a:effectLst/>
        </p:spPr>
      </p:pic>
      <p:pic>
        <p:nvPicPr>
          <p:cNvPr id="6" name="Picture 7" descr="C:\Documents and Settings\akritiko\Desktop\facebook_logo.jpg"/>
          <p:cNvPicPr>
            <a:picLocks noChangeAspect="1" noChangeArrowheads="1"/>
          </p:cNvPicPr>
          <p:nvPr/>
        </p:nvPicPr>
        <p:blipFill>
          <a:blip r:embed="rId5" cstate="print"/>
          <a:srcRect/>
          <a:stretch>
            <a:fillRect/>
          </a:stretch>
        </p:blipFill>
        <p:spPr bwMode="auto">
          <a:xfrm>
            <a:off x="2285984" y="1428736"/>
            <a:ext cx="820739" cy="308795"/>
          </a:xfrm>
          <a:prstGeom prst="rect">
            <a:avLst/>
          </a:prstGeom>
          <a:noFill/>
        </p:spPr>
      </p:pic>
      <p:pic>
        <p:nvPicPr>
          <p:cNvPr id="7" name="Picture 10"/>
          <p:cNvPicPr>
            <a:picLocks noChangeAspect="1" noChangeArrowheads="1"/>
          </p:cNvPicPr>
          <p:nvPr/>
        </p:nvPicPr>
        <p:blipFill>
          <a:blip r:embed="rId6"/>
          <a:srcRect/>
          <a:stretch>
            <a:fillRect/>
          </a:stretch>
        </p:blipFill>
        <p:spPr bwMode="auto">
          <a:xfrm>
            <a:off x="2928926" y="3143248"/>
            <a:ext cx="833167" cy="359776"/>
          </a:xfrm>
          <a:prstGeom prst="rect">
            <a:avLst/>
          </a:prstGeom>
          <a:noFill/>
          <a:ln w="9525">
            <a:noFill/>
            <a:miter lim="800000"/>
            <a:headEnd/>
            <a:tailEnd/>
          </a:ln>
          <a:effectLst/>
        </p:spPr>
      </p:pic>
      <p:pic>
        <p:nvPicPr>
          <p:cNvPr id="8" name="Picture 11"/>
          <p:cNvPicPr>
            <a:picLocks noChangeAspect="1" noChangeArrowheads="1"/>
          </p:cNvPicPr>
          <p:nvPr/>
        </p:nvPicPr>
        <p:blipFill>
          <a:blip r:embed="rId7" cstate="print"/>
          <a:srcRect/>
          <a:stretch>
            <a:fillRect/>
          </a:stretch>
        </p:blipFill>
        <p:spPr bwMode="auto">
          <a:xfrm>
            <a:off x="5643570" y="1643050"/>
            <a:ext cx="795860" cy="311977"/>
          </a:xfrm>
          <a:prstGeom prst="rect">
            <a:avLst/>
          </a:prstGeom>
          <a:noFill/>
          <a:ln w="9525">
            <a:noFill/>
            <a:miter lim="800000"/>
            <a:headEnd/>
            <a:tailEnd/>
          </a:ln>
          <a:effectLst/>
        </p:spPr>
      </p:pic>
      <p:pic>
        <p:nvPicPr>
          <p:cNvPr id="9" name="Picture 12"/>
          <p:cNvPicPr>
            <a:picLocks noChangeAspect="1" noChangeArrowheads="1"/>
          </p:cNvPicPr>
          <p:nvPr/>
        </p:nvPicPr>
        <p:blipFill>
          <a:blip r:embed="rId8" cstate="print"/>
          <a:srcRect/>
          <a:stretch>
            <a:fillRect/>
          </a:stretch>
        </p:blipFill>
        <p:spPr bwMode="auto">
          <a:xfrm>
            <a:off x="4714876" y="1643050"/>
            <a:ext cx="460103" cy="460103"/>
          </a:xfrm>
          <a:prstGeom prst="rect">
            <a:avLst/>
          </a:prstGeom>
          <a:noFill/>
          <a:ln w="9525">
            <a:noFill/>
            <a:miter lim="800000"/>
            <a:headEnd/>
            <a:tailEnd/>
          </a:ln>
          <a:effectLst/>
        </p:spPr>
      </p:pic>
      <p:pic>
        <p:nvPicPr>
          <p:cNvPr id="10" name="Picture 13"/>
          <p:cNvPicPr>
            <a:picLocks noChangeAspect="1" noChangeArrowheads="1"/>
          </p:cNvPicPr>
          <p:nvPr/>
        </p:nvPicPr>
        <p:blipFill>
          <a:blip r:embed="rId9" cstate="print"/>
          <a:srcRect/>
          <a:stretch>
            <a:fillRect/>
          </a:stretch>
        </p:blipFill>
        <p:spPr bwMode="auto">
          <a:xfrm>
            <a:off x="4643438" y="3143248"/>
            <a:ext cx="905278" cy="334527"/>
          </a:xfrm>
          <a:prstGeom prst="rect">
            <a:avLst/>
          </a:prstGeom>
          <a:noFill/>
          <a:ln w="9525">
            <a:noFill/>
            <a:miter lim="800000"/>
            <a:headEnd/>
            <a:tailEnd/>
          </a:ln>
          <a:effectLst/>
        </p:spPr>
      </p:pic>
      <p:pic>
        <p:nvPicPr>
          <p:cNvPr id="11" name="Picture 14"/>
          <p:cNvPicPr>
            <a:picLocks noChangeAspect="1" noChangeArrowheads="1"/>
          </p:cNvPicPr>
          <p:nvPr/>
        </p:nvPicPr>
        <p:blipFill>
          <a:blip r:embed="rId10"/>
          <a:srcRect/>
          <a:stretch>
            <a:fillRect/>
          </a:stretch>
        </p:blipFill>
        <p:spPr bwMode="auto">
          <a:xfrm>
            <a:off x="3857620" y="2428868"/>
            <a:ext cx="636690" cy="517311"/>
          </a:xfrm>
          <a:prstGeom prst="rect">
            <a:avLst/>
          </a:prstGeom>
          <a:noFill/>
          <a:ln w="9525">
            <a:noFill/>
            <a:miter lim="800000"/>
            <a:headEnd/>
            <a:tailEnd/>
          </a:ln>
          <a:effectLst/>
        </p:spPr>
      </p:pic>
      <p:pic>
        <p:nvPicPr>
          <p:cNvPr id="12" name="Picture 15"/>
          <p:cNvPicPr>
            <a:picLocks noChangeAspect="1" noChangeArrowheads="1"/>
          </p:cNvPicPr>
          <p:nvPr/>
        </p:nvPicPr>
        <p:blipFill>
          <a:blip r:embed="rId11" cstate="print"/>
          <a:srcRect/>
          <a:stretch>
            <a:fillRect/>
          </a:stretch>
        </p:blipFill>
        <p:spPr bwMode="auto">
          <a:xfrm>
            <a:off x="2500298" y="2214554"/>
            <a:ext cx="758553" cy="505196"/>
          </a:xfrm>
          <a:prstGeom prst="rect">
            <a:avLst/>
          </a:prstGeom>
          <a:noFill/>
          <a:ln w="9525">
            <a:noFill/>
            <a:miter lim="800000"/>
            <a:headEnd/>
            <a:tailEnd/>
          </a:ln>
          <a:effectLst/>
        </p:spPr>
      </p:pic>
      <p:pic>
        <p:nvPicPr>
          <p:cNvPr id="13" name="Picture 16"/>
          <p:cNvPicPr>
            <a:picLocks noChangeAspect="1" noChangeArrowheads="1"/>
          </p:cNvPicPr>
          <p:nvPr/>
        </p:nvPicPr>
        <p:blipFill>
          <a:blip r:embed="rId12" cstate="print"/>
          <a:srcRect/>
          <a:stretch>
            <a:fillRect/>
          </a:stretch>
        </p:blipFill>
        <p:spPr bwMode="auto">
          <a:xfrm>
            <a:off x="5286380" y="928670"/>
            <a:ext cx="770992" cy="306129"/>
          </a:xfrm>
          <a:prstGeom prst="rect">
            <a:avLst/>
          </a:prstGeom>
          <a:noFill/>
          <a:ln w="9525">
            <a:noFill/>
            <a:miter lim="800000"/>
            <a:headEnd/>
            <a:tailEnd/>
          </a:ln>
          <a:effectLst/>
        </p:spPr>
      </p:pic>
      <p:pic>
        <p:nvPicPr>
          <p:cNvPr id="14" name="Picture 17"/>
          <p:cNvPicPr>
            <a:picLocks noChangeAspect="1" noChangeArrowheads="1"/>
          </p:cNvPicPr>
          <p:nvPr/>
        </p:nvPicPr>
        <p:blipFill>
          <a:blip r:embed="rId13" cstate="print"/>
          <a:srcRect/>
          <a:stretch>
            <a:fillRect/>
          </a:stretch>
        </p:blipFill>
        <p:spPr bwMode="auto">
          <a:xfrm>
            <a:off x="4214810" y="642918"/>
            <a:ext cx="559590" cy="559590"/>
          </a:xfrm>
          <a:prstGeom prst="rect">
            <a:avLst/>
          </a:prstGeom>
          <a:noFill/>
          <a:ln w="9525">
            <a:noFill/>
            <a:miter lim="800000"/>
            <a:headEnd/>
            <a:tailEnd/>
          </a:ln>
          <a:effectLst/>
        </p:spPr>
      </p:pic>
      <p:pic>
        <p:nvPicPr>
          <p:cNvPr id="15" name="Picture 18"/>
          <p:cNvPicPr>
            <a:picLocks noChangeAspect="1" noChangeArrowheads="1"/>
          </p:cNvPicPr>
          <p:nvPr/>
        </p:nvPicPr>
        <p:blipFill>
          <a:blip r:embed="rId14" cstate="print"/>
          <a:srcRect/>
          <a:stretch>
            <a:fillRect/>
          </a:stretch>
        </p:blipFill>
        <p:spPr bwMode="auto">
          <a:xfrm>
            <a:off x="5214942" y="2357430"/>
            <a:ext cx="783428" cy="412605"/>
          </a:xfrm>
          <a:prstGeom prst="rect">
            <a:avLst/>
          </a:prstGeom>
          <a:noFill/>
          <a:ln w="9525">
            <a:noFill/>
            <a:miter lim="800000"/>
            <a:headEnd/>
            <a:tailEnd/>
          </a:ln>
          <a:effectLst/>
        </p:spPr>
      </p:pic>
      <p:sp>
        <p:nvSpPr>
          <p:cNvPr id="16" name="Cloud 15"/>
          <p:cNvSpPr/>
          <p:nvPr/>
        </p:nvSpPr>
        <p:spPr>
          <a:xfrm>
            <a:off x="1571604" y="214290"/>
            <a:ext cx="5572164" cy="3857652"/>
          </a:xfrm>
          <a:prstGeom prst="cloud">
            <a:avLst/>
          </a:prstGeom>
          <a:noFill/>
          <a:ln>
            <a:solidFill>
              <a:schemeClr val="bg1"/>
            </a:solidFill>
          </a:ln>
          <a:effectLst>
            <a:outerShdw sx="106000" sy="106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0242" name="Picture 2"/>
          <p:cNvPicPr>
            <a:picLocks noChangeAspect="1" noChangeArrowheads="1"/>
          </p:cNvPicPr>
          <p:nvPr/>
        </p:nvPicPr>
        <p:blipFill>
          <a:blip r:embed="rId15"/>
          <a:srcRect/>
          <a:stretch>
            <a:fillRect/>
          </a:stretch>
        </p:blipFill>
        <p:spPr bwMode="auto">
          <a:xfrm>
            <a:off x="357158" y="5429264"/>
            <a:ext cx="1219200" cy="1219200"/>
          </a:xfrm>
          <a:prstGeom prst="rect">
            <a:avLst/>
          </a:prstGeom>
          <a:noFill/>
          <a:ln w="9525">
            <a:noFill/>
            <a:miter lim="800000"/>
            <a:headEnd/>
            <a:tailEnd/>
          </a:ln>
          <a:effectLst/>
        </p:spPr>
      </p:pic>
      <p:pic>
        <p:nvPicPr>
          <p:cNvPr id="20" name="Picture 2"/>
          <p:cNvPicPr>
            <a:picLocks noChangeAspect="1" noChangeArrowheads="1"/>
          </p:cNvPicPr>
          <p:nvPr/>
        </p:nvPicPr>
        <p:blipFill>
          <a:blip r:embed="rId15"/>
          <a:srcRect/>
          <a:stretch>
            <a:fillRect/>
          </a:stretch>
        </p:blipFill>
        <p:spPr bwMode="auto">
          <a:xfrm>
            <a:off x="2138354" y="5429264"/>
            <a:ext cx="1219200" cy="1219200"/>
          </a:xfrm>
          <a:prstGeom prst="rect">
            <a:avLst/>
          </a:prstGeom>
          <a:noFill/>
          <a:ln w="9525">
            <a:noFill/>
            <a:miter lim="800000"/>
            <a:headEnd/>
            <a:tailEnd/>
          </a:ln>
          <a:effectLst/>
        </p:spPr>
      </p:pic>
      <p:pic>
        <p:nvPicPr>
          <p:cNvPr id="21" name="Picture 2"/>
          <p:cNvPicPr>
            <a:picLocks noChangeAspect="1" noChangeArrowheads="1"/>
          </p:cNvPicPr>
          <p:nvPr/>
        </p:nvPicPr>
        <p:blipFill>
          <a:blip r:embed="rId15"/>
          <a:srcRect/>
          <a:stretch>
            <a:fillRect/>
          </a:stretch>
        </p:blipFill>
        <p:spPr bwMode="auto">
          <a:xfrm>
            <a:off x="3929058" y="5429264"/>
            <a:ext cx="1219200" cy="1219200"/>
          </a:xfrm>
          <a:prstGeom prst="rect">
            <a:avLst/>
          </a:prstGeom>
          <a:noFill/>
          <a:ln w="9525">
            <a:noFill/>
            <a:miter lim="800000"/>
            <a:headEnd/>
            <a:tailEnd/>
          </a:ln>
          <a:effectLst/>
        </p:spPr>
      </p:pic>
      <p:pic>
        <p:nvPicPr>
          <p:cNvPr id="22" name="Picture 2"/>
          <p:cNvPicPr>
            <a:picLocks noChangeAspect="1" noChangeArrowheads="1"/>
          </p:cNvPicPr>
          <p:nvPr/>
        </p:nvPicPr>
        <p:blipFill>
          <a:blip r:embed="rId15"/>
          <a:srcRect/>
          <a:stretch>
            <a:fillRect/>
          </a:stretch>
        </p:blipFill>
        <p:spPr bwMode="auto">
          <a:xfrm>
            <a:off x="5710254" y="5429264"/>
            <a:ext cx="1219200" cy="1219200"/>
          </a:xfrm>
          <a:prstGeom prst="rect">
            <a:avLst/>
          </a:prstGeom>
          <a:noFill/>
          <a:ln w="9525">
            <a:noFill/>
            <a:miter lim="800000"/>
            <a:headEnd/>
            <a:tailEnd/>
          </a:ln>
          <a:effectLst/>
        </p:spPr>
      </p:pic>
      <p:pic>
        <p:nvPicPr>
          <p:cNvPr id="23" name="Picture 2"/>
          <p:cNvPicPr>
            <a:picLocks noChangeAspect="1" noChangeArrowheads="1"/>
          </p:cNvPicPr>
          <p:nvPr/>
        </p:nvPicPr>
        <p:blipFill>
          <a:blip r:embed="rId15"/>
          <a:srcRect/>
          <a:stretch>
            <a:fillRect/>
          </a:stretch>
        </p:blipFill>
        <p:spPr bwMode="auto">
          <a:xfrm>
            <a:off x="7500958" y="5429264"/>
            <a:ext cx="1219200" cy="1219200"/>
          </a:xfrm>
          <a:prstGeom prst="rect">
            <a:avLst/>
          </a:prstGeom>
          <a:noFill/>
          <a:ln w="9525">
            <a:noFill/>
            <a:miter lim="800000"/>
            <a:headEnd/>
            <a:tailEnd/>
          </a:ln>
          <a:effectLst/>
        </p:spPr>
      </p:pic>
      <p:cxnSp>
        <p:nvCxnSpPr>
          <p:cNvPr id="26" name="Straight Connector 25"/>
          <p:cNvCxnSpPr/>
          <p:nvPr/>
        </p:nvCxnSpPr>
        <p:spPr>
          <a:xfrm>
            <a:off x="857224" y="5000636"/>
            <a:ext cx="714380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43704" y="5214950"/>
            <a:ext cx="42862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2429654" y="5214156"/>
            <a:ext cx="42862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785388" y="4785528"/>
            <a:ext cx="1285884"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001554" y="5214156"/>
            <a:ext cx="42862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7787504" y="5214156"/>
            <a:ext cx="42862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Human – Machine model of C</a:t>
            </a:r>
            <a:r>
              <a:rPr lang="el-GR" dirty="0" smtClean="0"/>
              <a:t>.</a:t>
            </a:r>
            <a:r>
              <a:rPr lang="en-US" dirty="0" smtClean="0"/>
              <a:t>I</a:t>
            </a:r>
            <a:r>
              <a:rPr lang="el-GR" dirty="0" smtClean="0"/>
              <a:t>.</a:t>
            </a:r>
            <a:r>
              <a:rPr lang="en-US" dirty="0" smtClean="0"/>
              <a:t/>
            </a:r>
            <a:br>
              <a:rPr lang="en-US" dirty="0" smtClean="0"/>
            </a:br>
            <a:endParaRPr lang="el-GR" dirty="0"/>
          </a:p>
        </p:txBody>
      </p:sp>
      <p:sp>
        <p:nvSpPr>
          <p:cNvPr id="3" name="Subtitle 2"/>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2214546" y="642918"/>
            <a:ext cx="4667256" cy="4667256"/>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cstate="print"/>
          <a:srcRect/>
          <a:stretch>
            <a:fillRect/>
          </a:stretch>
        </p:blipFill>
        <p:spPr bwMode="auto">
          <a:xfrm>
            <a:off x="6143636" y="4214818"/>
            <a:ext cx="1734440" cy="22859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Humans</a:t>
            </a:r>
            <a:endParaRPr lang="el-GR" dirty="0">
              <a:solidFill>
                <a:schemeClr val="bg1"/>
              </a:solidFill>
            </a:endParaRPr>
          </a:p>
        </p:txBody>
      </p:sp>
      <p:pic>
        <p:nvPicPr>
          <p:cNvPr id="5" name="Picture 2"/>
          <p:cNvPicPr>
            <a:picLocks noGrp="1" noChangeAspect="1" noChangeArrowheads="1"/>
          </p:cNvPicPr>
          <p:nvPr>
            <p:ph idx="1"/>
          </p:nvPr>
        </p:nvPicPr>
        <p:blipFill>
          <a:blip r:embed="rId3"/>
          <a:srcRect/>
          <a:stretch>
            <a:fillRect/>
          </a:stretch>
        </p:blipFill>
        <p:spPr bwMode="auto">
          <a:xfrm>
            <a:off x="5286380" y="1928802"/>
            <a:ext cx="2857500" cy="37433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000100" y="1928802"/>
            <a:ext cx="2422680" cy="3714776"/>
          </a:xfrm>
          <a:prstGeom prst="rect">
            <a:avLst/>
          </a:prstGeom>
          <a:noFill/>
          <a:ln w="9525">
            <a:noFill/>
            <a:miter lim="800000"/>
            <a:headEnd/>
            <a:tailEnd/>
          </a:ln>
          <a:effectLst/>
        </p:spPr>
      </p:pic>
      <p:sp>
        <p:nvSpPr>
          <p:cNvPr id="7" name="TextBox 6"/>
          <p:cNvSpPr txBox="1"/>
          <p:nvPr/>
        </p:nvSpPr>
        <p:spPr>
          <a:xfrm>
            <a:off x="4214810" y="3357562"/>
            <a:ext cx="428628" cy="553998"/>
          </a:xfrm>
          <a:prstGeom prst="rect">
            <a:avLst/>
          </a:prstGeom>
          <a:noFill/>
        </p:spPr>
        <p:txBody>
          <a:bodyPr wrap="square" rtlCol="0">
            <a:spAutoFit/>
          </a:bodyPr>
          <a:lstStyle/>
          <a:p>
            <a:r>
              <a:rPr lang="en-US" sz="3000" b="1" dirty="0" smtClean="0">
                <a:solidFill>
                  <a:schemeClr val="bg1"/>
                </a:solidFill>
              </a:rPr>
              <a:t>+</a:t>
            </a:r>
            <a:endParaRPr lang="el-GR" sz="3000" b="1"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Knowledge Source</a:t>
            </a:r>
            <a:endParaRPr lang="el-GR" dirty="0">
              <a:solidFill>
                <a:schemeClr val="bg1"/>
              </a:solidFill>
            </a:endParaRPr>
          </a:p>
        </p:txBody>
      </p:sp>
      <p:pic>
        <p:nvPicPr>
          <p:cNvPr id="2051" name="Picture 3"/>
          <p:cNvPicPr>
            <a:picLocks noGrp="1" noChangeAspect="1" noChangeArrowheads="1"/>
          </p:cNvPicPr>
          <p:nvPr>
            <p:ph idx="1"/>
          </p:nvPr>
        </p:nvPicPr>
        <p:blipFill>
          <a:blip r:embed="rId3"/>
          <a:srcRect/>
          <a:stretch>
            <a:fillRect/>
          </a:stretch>
        </p:blipFill>
        <p:spPr bwMode="auto">
          <a:xfrm>
            <a:off x="2309018" y="1600200"/>
            <a:ext cx="4525963"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Real Problems and Interests</a:t>
            </a:r>
            <a:endParaRPr lang="el-GR" dirty="0">
              <a:solidFill>
                <a:schemeClr val="bg1"/>
              </a:solidFill>
            </a:endParaRPr>
          </a:p>
        </p:txBody>
      </p:sp>
      <p:pic>
        <p:nvPicPr>
          <p:cNvPr id="3076" name="Picture 4"/>
          <p:cNvPicPr>
            <a:picLocks noChangeAspect="1" noChangeArrowheads="1"/>
          </p:cNvPicPr>
          <p:nvPr/>
        </p:nvPicPr>
        <p:blipFill>
          <a:blip r:embed="rId3"/>
          <a:srcRect/>
          <a:stretch>
            <a:fillRect/>
          </a:stretch>
        </p:blipFill>
        <p:spPr bwMode="auto">
          <a:xfrm>
            <a:off x="3786182" y="3429000"/>
            <a:ext cx="4286250" cy="3209925"/>
          </a:xfrm>
          <a:prstGeom prst="rect">
            <a:avLst/>
          </a:prstGeom>
          <a:noFill/>
          <a:ln w="9525">
            <a:noFill/>
            <a:miter lim="800000"/>
            <a:headEnd/>
            <a:tailEnd/>
          </a:ln>
          <a:effectLst/>
        </p:spPr>
      </p:pic>
      <p:pic>
        <p:nvPicPr>
          <p:cNvPr id="3074" name="Picture 2"/>
          <p:cNvPicPr>
            <a:picLocks noGrp="1" noChangeAspect="1" noChangeArrowheads="1"/>
          </p:cNvPicPr>
          <p:nvPr>
            <p:ph idx="1"/>
          </p:nvPr>
        </p:nvPicPr>
        <p:blipFill>
          <a:blip r:embed="rId4"/>
          <a:srcRect/>
          <a:stretch>
            <a:fillRect/>
          </a:stretch>
        </p:blipFill>
        <p:spPr bwMode="auto">
          <a:xfrm>
            <a:off x="1285852" y="1714488"/>
            <a:ext cx="3533421" cy="2357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Machines</a:t>
            </a:r>
            <a:endParaRPr lang="el-GR" dirty="0"/>
          </a:p>
        </p:txBody>
      </p:sp>
      <p:sp>
        <p:nvSpPr>
          <p:cNvPr id="6" name="Subtitle 5"/>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a:t>
            </a:r>
            <a:r>
              <a:rPr lang="el-GR" dirty="0" smtClean="0"/>
              <a:t> &amp; </a:t>
            </a:r>
            <a:r>
              <a:rPr lang="en-US" dirty="0" smtClean="0"/>
              <a:t>Remember Data </a:t>
            </a:r>
            <a:endParaRPr lang="el-GR" dirty="0"/>
          </a:p>
        </p:txBody>
      </p:sp>
      <p:pic>
        <p:nvPicPr>
          <p:cNvPr id="4098" name="Picture 2"/>
          <p:cNvPicPr>
            <a:picLocks noGrp="1" noChangeAspect="1" noChangeArrowheads="1"/>
          </p:cNvPicPr>
          <p:nvPr>
            <p:ph idx="1"/>
          </p:nvPr>
        </p:nvPicPr>
        <p:blipFill>
          <a:blip r:embed="rId3"/>
          <a:srcRect/>
          <a:stretch>
            <a:fillRect/>
          </a:stretch>
        </p:blipFill>
        <p:spPr bwMode="auto">
          <a:xfrm>
            <a:off x="2786050" y="2077231"/>
            <a:ext cx="3286148" cy="3286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Collective Knowledge Systems</a:t>
            </a:r>
            <a:endParaRPr lang="el-GR" dirty="0">
              <a:solidFill>
                <a:schemeClr val="bg1"/>
              </a:solidFill>
            </a:endParaRPr>
          </a:p>
        </p:txBody>
      </p:sp>
      <p:sp>
        <p:nvSpPr>
          <p:cNvPr id="3" name="Subtitle 2"/>
          <p:cNvSpPr>
            <a:spLocks noGrp="1"/>
          </p:cNvSpPr>
          <p:nvPr>
            <p:ph type="subTitle" idx="1"/>
          </p:nvPr>
        </p:nvSpPr>
        <p:spPr>
          <a:xfrm>
            <a:off x="1371600" y="3886200"/>
            <a:ext cx="6400800" cy="1114436"/>
          </a:xfrm>
        </p:spPr>
        <p:txBody>
          <a:bodyPr/>
          <a:lstStyle/>
          <a:p>
            <a:r>
              <a:rPr lang="en-US" dirty="0" smtClean="0"/>
              <a:t>“Where the Social Web meets the Semantic Web”</a:t>
            </a:r>
            <a:endParaRPr lang="el-G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&amp; Combine Data</a:t>
            </a:r>
            <a:endParaRPr lang="el-GR" dirty="0"/>
          </a:p>
        </p:txBody>
      </p:sp>
      <p:pic>
        <p:nvPicPr>
          <p:cNvPr id="5122" name="Picture 2"/>
          <p:cNvPicPr>
            <a:picLocks noGrp="1" noChangeAspect="1" noChangeArrowheads="1"/>
          </p:cNvPicPr>
          <p:nvPr>
            <p:ph idx="1"/>
          </p:nvPr>
        </p:nvPicPr>
        <p:blipFill>
          <a:blip r:embed="rId3"/>
          <a:srcRect/>
          <a:stretch>
            <a:fillRect/>
          </a:stretch>
        </p:blipFill>
        <p:spPr bwMode="auto">
          <a:xfrm>
            <a:off x="1214414" y="1500174"/>
            <a:ext cx="6286544" cy="43573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&amp; Logical Inferences</a:t>
            </a:r>
            <a:endParaRPr lang="el-GR" dirty="0"/>
          </a:p>
        </p:txBody>
      </p:sp>
      <p:sp>
        <p:nvSpPr>
          <p:cNvPr id="5" name="TextBox 4"/>
          <p:cNvSpPr txBox="1"/>
          <p:nvPr/>
        </p:nvSpPr>
        <p:spPr>
          <a:xfrm>
            <a:off x="2071670" y="2643182"/>
            <a:ext cx="572593" cy="861774"/>
          </a:xfrm>
          <a:prstGeom prst="rect">
            <a:avLst/>
          </a:prstGeom>
          <a:noFill/>
        </p:spPr>
        <p:txBody>
          <a:bodyPr wrap="none" rtlCol="0">
            <a:spAutoFit/>
          </a:bodyPr>
          <a:lstStyle/>
          <a:p>
            <a:r>
              <a:rPr lang="en-US" sz="5000" b="1" dirty="0" smtClean="0"/>
              <a:t>A</a:t>
            </a:r>
            <a:endParaRPr lang="el-GR" sz="5000" b="1" dirty="0"/>
          </a:p>
        </p:txBody>
      </p:sp>
      <p:sp>
        <p:nvSpPr>
          <p:cNvPr id="6" name="TextBox 5"/>
          <p:cNvSpPr txBox="1"/>
          <p:nvPr/>
        </p:nvSpPr>
        <p:spPr>
          <a:xfrm>
            <a:off x="3599633" y="2643182"/>
            <a:ext cx="543739" cy="861774"/>
          </a:xfrm>
          <a:prstGeom prst="rect">
            <a:avLst/>
          </a:prstGeom>
          <a:noFill/>
        </p:spPr>
        <p:txBody>
          <a:bodyPr wrap="none" rtlCol="0">
            <a:spAutoFit/>
          </a:bodyPr>
          <a:lstStyle/>
          <a:p>
            <a:r>
              <a:rPr lang="en-US" sz="5000" b="1" dirty="0" smtClean="0"/>
              <a:t>B</a:t>
            </a:r>
            <a:endParaRPr lang="el-GR" sz="5000" b="1" dirty="0"/>
          </a:p>
        </p:txBody>
      </p:sp>
      <p:sp>
        <p:nvSpPr>
          <p:cNvPr id="7" name="TextBox 6"/>
          <p:cNvSpPr txBox="1"/>
          <p:nvPr/>
        </p:nvSpPr>
        <p:spPr>
          <a:xfrm>
            <a:off x="6619265" y="3138730"/>
            <a:ext cx="524503" cy="861774"/>
          </a:xfrm>
          <a:prstGeom prst="rect">
            <a:avLst/>
          </a:prstGeom>
          <a:noFill/>
        </p:spPr>
        <p:txBody>
          <a:bodyPr wrap="none" rtlCol="0">
            <a:spAutoFit/>
          </a:bodyPr>
          <a:lstStyle/>
          <a:p>
            <a:r>
              <a:rPr lang="en-US" sz="5000" b="1" dirty="0" smtClean="0"/>
              <a:t>C</a:t>
            </a:r>
            <a:endParaRPr lang="el-GR" sz="5000" b="1" dirty="0"/>
          </a:p>
        </p:txBody>
      </p:sp>
      <p:sp>
        <p:nvSpPr>
          <p:cNvPr id="8" name="TextBox 7"/>
          <p:cNvSpPr txBox="1"/>
          <p:nvPr/>
        </p:nvSpPr>
        <p:spPr>
          <a:xfrm>
            <a:off x="2071670" y="3643314"/>
            <a:ext cx="543739" cy="861774"/>
          </a:xfrm>
          <a:prstGeom prst="rect">
            <a:avLst/>
          </a:prstGeom>
          <a:noFill/>
        </p:spPr>
        <p:txBody>
          <a:bodyPr wrap="none" rtlCol="0">
            <a:spAutoFit/>
          </a:bodyPr>
          <a:lstStyle/>
          <a:p>
            <a:r>
              <a:rPr lang="en-US" sz="5000" b="1" dirty="0" smtClean="0"/>
              <a:t>B</a:t>
            </a:r>
            <a:endParaRPr lang="el-GR" sz="5000" b="1" dirty="0"/>
          </a:p>
        </p:txBody>
      </p:sp>
      <p:sp>
        <p:nvSpPr>
          <p:cNvPr id="9" name="TextBox 8"/>
          <p:cNvSpPr txBox="1"/>
          <p:nvPr/>
        </p:nvSpPr>
        <p:spPr>
          <a:xfrm>
            <a:off x="3618869" y="3643314"/>
            <a:ext cx="524503" cy="861774"/>
          </a:xfrm>
          <a:prstGeom prst="rect">
            <a:avLst/>
          </a:prstGeom>
          <a:noFill/>
        </p:spPr>
        <p:txBody>
          <a:bodyPr wrap="none" rtlCol="0">
            <a:spAutoFit/>
          </a:bodyPr>
          <a:lstStyle/>
          <a:p>
            <a:r>
              <a:rPr lang="en-US" sz="5000" b="1" dirty="0" smtClean="0"/>
              <a:t>C</a:t>
            </a:r>
            <a:endParaRPr lang="el-GR" sz="5000" b="1" dirty="0"/>
          </a:p>
        </p:txBody>
      </p:sp>
      <p:cxnSp>
        <p:nvCxnSpPr>
          <p:cNvPr id="11" name="Straight Arrow Connector 10"/>
          <p:cNvCxnSpPr/>
          <p:nvPr/>
        </p:nvCxnSpPr>
        <p:spPr>
          <a:xfrm>
            <a:off x="2714612" y="3071810"/>
            <a:ext cx="78581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14612" y="4071942"/>
            <a:ext cx="78581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4286248" y="2571744"/>
            <a:ext cx="500066" cy="2000264"/>
          </a:xfrm>
          <a:prstGeom prst="rightBrace">
            <a:avLst>
              <a:gd name="adj1" fmla="val 40986"/>
              <a:gd name="adj2" fmla="val 50000"/>
            </a:avLst>
          </a:prstGeom>
          <a:solidFill>
            <a:schemeClr val="bg1"/>
          </a:solidFill>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4" name="TextBox 13"/>
          <p:cNvSpPr txBox="1"/>
          <p:nvPr/>
        </p:nvSpPr>
        <p:spPr>
          <a:xfrm>
            <a:off x="5143504" y="3143248"/>
            <a:ext cx="572593" cy="861774"/>
          </a:xfrm>
          <a:prstGeom prst="rect">
            <a:avLst/>
          </a:prstGeom>
          <a:noFill/>
        </p:spPr>
        <p:txBody>
          <a:bodyPr wrap="none" rtlCol="0">
            <a:spAutoFit/>
          </a:bodyPr>
          <a:lstStyle/>
          <a:p>
            <a:r>
              <a:rPr lang="en-US" sz="5000" b="1" dirty="0" smtClean="0"/>
              <a:t>A</a:t>
            </a:r>
            <a:endParaRPr lang="el-GR" sz="5000" b="1" dirty="0"/>
          </a:p>
        </p:txBody>
      </p:sp>
      <p:cxnSp>
        <p:nvCxnSpPr>
          <p:cNvPr id="15" name="Straight Arrow Connector 14"/>
          <p:cNvCxnSpPr/>
          <p:nvPr/>
        </p:nvCxnSpPr>
        <p:spPr>
          <a:xfrm>
            <a:off x="5786446" y="3571876"/>
            <a:ext cx="78581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Human – Machine Model (in a </a:t>
            </a:r>
            <a:r>
              <a:rPr lang="en-US" dirty="0" err="1" smtClean="0">
                <a:solidFill>
                  <a:schemeClr val="bg1"/>
                </a:solidFill>
              </a:rPr>
              <a:t>nutsell</a:t>
            </a:r>
            <a:r>
              <a:rPr lang="en-US" dirty="0" smtClean="0">
                <a:solidFill>
                  <a:schemeClr val="bg1"/>
                </a:solidFill>
              </a:rPr>
              <a:t>)</a:t>
            </a:r>
            <a:endParaRPr lang="el-GR" dirty="0">
              <a:solidFill>
                <a:schemeClr val="bg1"/>
              </a:solidFill>
            </a:endParaRPr>
          </a:p>
        </p:txBody>
      </p:sp>
      <p:sp>
        <p:nvSpPr>
          <p:cNvPr id="7" name="Content Placeholder 6"/>
          <p:cNvSpPr>
            <a:spLocks noGrp="1"/>
          </p:cNvSpPr>
          <p:nvPr>
            <p:ph sz="half" idx="1"/>
          </p:nvPr>
        </p:nvSpPr>
        <p:spPr>
          <a:noFill/>
          <a:ln>
            <a:solidFill>
              <a:schemeClr val="bg1"/>
            </a:solidFill>
            <a:prstDash val="lgDash"/>
          </a:ln>
        </p:spPr>
        <p:txBody>
          <a:bodyPr>
            <a:normAutofit fontScale="85000" lnSpcReduction="10000"/>
          </a:bodyPr>
          <a:lstStyle/>
          <a:p>
            <a:endParaRPr lang="en-US" dirty="0" smtClean="0">
              <a:solidFill>
                <a:schemeClr val="bg1"/>
              </a:solidFill>
            </a:endParaRPr>
          </a:p>
          <a:p>
            <a:r>
              <a:rPr lang="en-US" dirty="0" smtClean="0">
                <a:solidFill>
                  <a:schemeClr val="bg1"/>
                </a:solidFill>
              </a:rPr>
              <a:t>People learn by communicating with each other</a:t>
            </a:r>
          </a:p>
          <a:p>
            <a:endParaRPr lang="en-US" dirty="0" smtClean="0">
              <a:solidFill>
                <a:schemeClr val="bg1"/>
              </a:solidFill>
            </a:endParaRPr>
          </a:p>
          <a:p>
            <a:r>
              <a:rPr lang="en-US" dirty="0" smtClean="0">
                <a:solidFill>
                  <a:schemeClr val="bg1"/>
                </a:solidFill>
              </a:rPr>
              <a:t>People Create new knowledge in the context of conversation</a:t>
            </a:r>
          </a:p>
          <a:p>
            <a:endParaRPr lang="en-US" dirty="0" smtClean="0">
              <a:solidFill>
                <a:schemeClr val="bg1"/>
              </a:solidFill>
            </a:endParaRPr>
          </a:p>
          <a:p>
            <a:r>
              <a:rPr lang="en-US" dirty="0" smtClean="0">
                <a:solidFill>
                  <a:schemeClr val="bg1"/>
                </a:solidFill>
              </a:rPr>
              <a:t>Machines help people to create knowledge faster and effective using the Internet</a:t>
            </a:r>
            <a:endParaRPr lang="el-GR" dirty="0">
              <a:solidFill>
                <a:schemeClr val="bg1"/>
              </a:solidFill>
            </a:endParaRPr>
          </a:p>
        </p:txBody>
      </p:sp>
      <p:sp>
        <p:nvSpPr>
          <p:cNvPr id="8" name="Content Placeholder 7"/>
          <p:cNvSpPr>
            <a:spLocks noGrp="1"/>
          </p:cNvSpPr>
          <p:nvPr>
            <p:ph sz="half" idx="2"/>
          </p:nvPr>
        </p:nvSpPr>
        <p:spPr>
          <a:ln>
            <a:solidFill>
              <a:schemeClr val="bg1"/>
            </a:solidFill>
            <a:prstDash val="lgDash"/>
          </a:ln>
        </p:spPr>
        <p:txBody>
          <a:bodyPr>
            <a:normAutofit fontScale="85000" lnSpcReduction="10000"/>
          </a:bodyPr>
          <a:lstStyle/>
          <a:p>
            <a:endParaRPr lang="en-US" dirty="0" smtClean="0"/>
          </a:p>
          <a:p>
            <a:r>
              <a:rPr lang="en-US" dirty="0" smtClean="0">
                <a:solidFill>
                  <a:schemeClr val="bg1"/>
                </a:solidFill>
              </a:rPr>
              <a:t>Machines use  “expert systems” to solve specific problems</a:t>
            </a:r>
          </a:p>
          <a:p>
            <a:endParaRPr lang="en-US" dirty="0" smtClean="0">
              <a:solidFill>
                <a:schemeClr val="bg1"/>
              </a:solidFill>
            </a:endParaRPr>
          </a:p>
          <a:p>
            <a:r>
              <a:rPr lang="en-US" dirty="0" smtClean="0">
                <a:solidFill>
                  <a:schemeClr val="bg1"/>
                </a:solidFill>
              </a:rPr>
              <a:t>Machine learning and text mining find structures and patterns in large datasets</a:t>
            </a:r>
          </a:p>
          <a:p>
            <a:endParaRPr lang="en-US" dirty="0" smtClean="0">
              <a:solidFill>
                <a:schemeClr val="bg1"/>
              </a:solidFill>
            </a:endParaRPr>
          </a:p>
          <a:p>
            <a:r>
              <a:rPr lang="en-US" dirty="0" smtClean="0">
                <a:solidFill>
                  <a:schemeClr val="bg1"/>
                </a:solidFill>
              </a:rPr>
              <a:t>Information though is limited in expert system’s dataset only</a:t>
            </a:r>
          </a:p>
          <a:p>
            <a:endParaRPr lang="en-US" dirty="0" smtClean="0">
              <a:solidFill>
                <a:schemeClr val="bg1"/>
              </a:solidFill>
            </a:endParaRPr>
          </a:p>
          <a:p>
            <a:endParaRPr lang="el-GR"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Challenge</a:t>
            </a:r>
            <a:endParaRPr lang="el-GR" dirty="0">
              <a:solidFill>
                <a:schemeClr val="bg1"/>
              </a:solidFill>
            </a:endParaRPr>
          </a:p>
        </p:txBody>
      </p:sp>
      <p:pic>
        <p:nvPicPr>
          <p:cNvPr id="7" name="Picture 2"/>
          <p:cNvPicPr>
            <a:picLocks noGrp="1" noChangeAspect="1" noChangeArrowheads="1"/>
          </p:cNvPicPr>
          <p:nvPr>
            <p:ph idx="1"/>
          </p:nvPr>
        </p:nvPicPr>
        <p:blipFill>
          <a:blip r:embed="rId3"/>
          <a:srcRect/>
          <a:stretch>
            <a:fillRect/>
          </a:stretch>
        </p:blipFill>
        <p:spPr bwMode="auto">
          <a:xfrm>
            <a:off x="1214414" y="1643050"/>
            <a:ext cx="3786214" cy="3344489"/>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4429124" y="3500438"/>
            <a:ext cx="3333750" cy="2981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3"/>
          <p:cNvGraphicFramePr>
            <a:graphicFrameLocks/>
          </p:cNvGraphicFramePr>
          <p:nvPr/>
        </p:nvGraphicFramePr>
        <p:xfrm>
          <a:off x="500034" y="107154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FAQ-o-Sphere</a:t>
            </a:r>
            <a:endParaRPr lang="el-GR" dirty="0">
              <a:solidFill>
                <a:schemeClr val="bg1"/>
              </a:solidFill>
            </a:endParaRPr>
          </a:p>
        </p:txBody>
      </p:sp>
      <p:sp>
        <p:nvSpPr>
          <p:cNvPr id="4" name="Subtitle 3"/>
          <p:cNvSpPr>
            <a:spLocks noGrp="1"/>
          </p:cNvSpPr>
          <p:nvPr>
            <p:ph type="subTitle" idx="1"/>
          </p:nvPr>
        </p:nvSpPr>
        <p:spPr/>
        <p:txBody>
          <a:bodyPr/>
          <a:lstStyle/>
          <a:p>
            <a:r>
              <a:rPr lang="en-US" dirty="0" smtClean="0"/>
              <a:t>“An example of a Collected Knowledge System”</a:t>
            </a:r>
            <a:endParaRPr lang="el-G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dirty="0"/>
          </a:p>
        </p:txBody>
      </p:sp>
      <p:pic>
        <p:nvPicPr>
          <p:cNvPr id="7170" name="Picture 2"/>
          <p:cNvPicPr>
            <a:picLocks noGrp="1" noChangeAspect="1" noChangeArrowheads="1"/>
          </p:cNvPicPr>
          <p:nvPr>
            <p:ph idx="1"/>
          </p:nvPr>
        </p:nvPicPr>
        <p:blipFill>
          <a:blip r:embed="rId3"/>
          <a:srcRect/>
          <a:stretch>
            <a:fillRect/>
          </a:stretch>
        </p:blipFill>
        <p:spPr bwMode="auto">
          <a:xfrm>
            <a:off x="1428728" y="1643050"/>
            <a:ext cx="6267450" cy="352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dirty="0"/>
          </a:p>
        </p:txBody>
      </p:sp>
      <p:pic>
        <p:nvPicPr>
          <p:cNvPr id="7170" name="Picture 2"/>
          <p:cNvPicPr>
            <a:picLocks noGrp="1" noChangeAspect="1" noChangeArrowheads="1"/>
          </p:cNvPicPr>
          <p:nvPr>
            <p:ph idx="1"/>
          </p:nvPr>
        </p:nvPicPr>
        <p:blipFill>
          <a:blip r:embed="rId3"/>
          <a:srcRect/>
          <a:stretch>
            <a:fillRect/>
          </a:stretch>
        </p:blipFill>
        <p:spPr bwMode="auto">
          <a:xfrm>
            <a:off x="1428728" y="1643050"/>
            <a:ext cx="6267450" cy="3524250"/>
          </a:xfrm>
          <a:prstGeom prst="rect">
            <a:avLst/>
          </a:prstGeom>
          <a:noFill/>
          <a:ln w="9525">
            <a:noFill/>
            <a:miter lim="800000"/>
            <a:headEnd/>
            <a:tailEnd/>
          </a:ln>
          <a:effectLst/>
        </p:spPr>
      </p:pic>
      <p:sp>
        <p:nvSpPr>
          <p:cNvPr id="4" name="TextBox 3"/>
          <p:cNvSpPr txBox="1"/>
          <p:nvPr/>
        </p:nvSpPr>
        <p:spPr>
          <a:xfrm>
            <a:off x="2214546" y="2000240"/>
            <a:ext cx="1714512" cy="276999"/>
          </a:xfrm>
          <a:prstGeom prst="rect">
            <a:avLst/>
          </a:prstGeom>
          <a:solidFill>
            <a:schemeClr val="bg1"/>
          </a:solidFill>
        </p:spPr>
        <p:txBody>
          <a:bodyPr wrap="square" rtlCol="0">
            <a:spAutoFit/>
          </a:bodyPr>
          <a:lstStyle/>
          <a:p>
            <a:r>
              <a:rPr lang="en-US" sz="1200" b="1" dirty="0" smtClean="0"/>
              <a:t>Blogs, Social Networks,</a:t>
            </a:r>
            <a:endParaRPr lang="el-GR" sz="1200" b="1" dirty="0"/>
          </a:p>
        </p:txBody>
      </p:sp>
      <p:sp>
        <p:nvSpPr>
          <p:cNvPr id="6" name="TextBox 5"/>
          <p:cNvSpPr txBox="1"/>
          <p:nvPr/>
        </p:nvSpPr>
        <p:spPr>
          <a:xfrm>
            <a:off x="2143108" y="2214554"/>
            <a:ext cx="1714512" cy="276999"/>
          </a:xfrm>
          <a:prstGeom prst="rect">
            <a:avLst/>
          </a:prstGeom>
          <a:solidFill>
            <a:schemeClr val="bg1"/>
          </a:solidFill>
        </p:spPr>
        <p:txBody>
          <a:bodyPr wrap="square" rtlCol="0">
            <a:spAutoFit/>
          </a:bodyPr>
          <a:lstStyle/>
          <a:p>
            <a:r>
              <a:rPr lang="en-US" sz="1200" b="1" dirty="0" smtClean="0"/>
              <a:t>Forums, Tech Pages,</a:t>
            </a:r>
            <a:endParaRPr lang="el-GR" sz="1200" b="1" dirty="0"/>
          </a:p>
        </p:txBody>
      </p:sp>
      <p:sp>
        <p:nvSpPr>
          <p:cNvPr id="7" name="TextBox 6"/>
          <p:cNvSpPr txBox="1"/>
          <p:nvPr/>
        </p:nvSpPr>
        <p:spPr>
          <a:xfrm>
            <a:off x="2285984" y="2478534"/>
            <a:ext cx="1214446" cy="276999"/>
          </a:xfrm>
          <a:prstGeom prst="rect">
            <a:avLst/>
          </a:prstGeom>
          <a:solidFill>
            <a:schemeClr val="bg1"/>
          </a:solidFill>
        </p:spPr>
        <p:txBody>
          <a:bodyPr wrap="square" rtlCol="0">
            <a:spAutoFit/>
          </a:bodyPr>
          <a:lstStyle/>
          <a:p>
            <a:r>
              <a:rPr lang="en-US" sz="1200" b="1" dirty="0" smtClean="0"/>
              <a:t>Mailing lists …</a:t>
            </a:r>
            <a:endParaRPr lang="el-GR" sz="1200" b="1" dirty="0"/>
          </a:p>
        </p:txBody>
      </p:sp>
      <p:sp>
        <p:nvSpPr>
          <p:cNvPr id="8" name="TextBox 7"/>
          <p:cNvSpPr txBox="1"/>
          <p:nvPr/>
        </p:nvSpPr>
        <p:spPr>
          <a:xfrm>
            <a:off x="2143108" y="3357562"/>
            <a:ext cx="1500198" cy="707886"/>
          </a:xfrm>
          <a:prstGeom prst="rect">
            <a:avLst/>
          </a:prstGeom>
          <a:solidFill>
            <a:schemeClr val="bg1"/>
          </a:solidFill>
        </p:spPr>
        <p:txBody>
          <a:bodyPr wrap="square" rtlCol="0">
            <a:spAutoFit/>
          </a:bodyPr>
          <a:lstStyle/>
          <a:p>
            <a:pPr algn="ctr"/>
            <a:r>
              <a:rPr lang="en-US" sz="4000" b="1" dirty="0" smtClean="0"/>
              <a:t>US</a:t>
            </a:r>
            <a:endParaRPr lang="el-GR" sz="4000" b="1" dirty="0"/>
          </a:p>
        </p:txBody>
      </p:sp>
      <p:sp>
        <p:nvSpPr>
          <p:cNvPr id="10" name="Rectangle 9"/>
          <p:cNvSpPr/>
          <p:nvPr/>
        </p:nvSpPr>
        <p:spPr>
          <a:xfrm>
            <a:off x="4857752" y="3786190"/>
            <a:ext cx="857256" cy="71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p:cNvSpPr txBox="1"/>
          <p:nvPr/>
        </p:nvSpPr>
        <p:spPr>
          <a:xfrm>
            <a:off x="4846866" y="3907294"/>
            <a:ext cx="928694" cy="400110"/>
          </a:xfrm>
          <a:prstGeom prst="rect">
            <a:avLst/>
          </a:prstGeom>
          <a:solidFill>
            <a:schemeClr val="bg1"/>
          </a:solidFill>
        </p:spPr>
        <p:txBody>
          <a:bodyPr wrap="square" rtlCol="0">
            <a:spAutoFit/>
          </a:bodyPr>
          <a:lstStyle/>
          <a:p>
            <a:r>
              <a:rPr lang="en-US" sz="2000" dirty="0" smtClean="0"/>
              <a:t>Google</a:t>
            </a:r>
            <a:endParaRPr lang="el-GR" sz="2000" dirty="0"/>
          </a:p>
        </p:txBody>
      </p:sp>
      <p:sp>
        <p:nvSpPr>
          <p:cNvPr id="12" name="TextBox 11"/>
          <p:cNvSpPr txBox="1"/>
          <p:nvPr/>
        </p:nvSpPr>
        <p:spPr>
          <a:xfrm>
            <a:off x="4786314" y="1928802"/>
            <a:ext cx="1000132" cy="246221"/>
          </a:xfrm>
          <a:prstGeom prst="rect">
            <a:avLst/>
          </a:prstGeom>
          <a:solidFill>
            <a:schemeClr val="bg1"/>
          </a:solidFill>
        </p:spPr>
        <p:txBody>
          <a:bodyPr wrap="square" rtlCol="0">
            <a:spAutoFit/>
          </a:bodyPr>
          <a:lstStyle/>
          <a:p>
            <a:r>
              <a:rPr lang="en-US" sz="1000" dirty="0" smtClean="0"/>
              <a:t>Yahoo answers</a:t>
            </a:r>
            <a:endParaRPr lang="el-GR" sz="1000" dirty="0"/>
          </a:p>
        </p:txBody>
      </p:sp>
      <p:sp>
        <p:nvSpPr>
          <p:cNvPr id="13" name="TextBox 12"/>
          <p:cNvSpPr txBox="1"/>
          <p:nvPr/>
        </p:nvSpPr>
        <p:spPr>
          <a:xfrm>
            <a:off x="4786314" y="2143116"/>
            <a:ext cx="1000132" cy="246221"/>
          </a:xfrm>
          <a:prstGeom prst="rect">
            <a:avLst/>
          </a:prstGeom>
          <a:solidFill>
            <a:schemeClr val="bg1"/>
          </a:solidFill>
        </p:spPr>
        <p:txBody>
          <a:bodyPr wrap="square" rtlCol="0">
            <a:spAutoFit/>
          </a:bodyPr>
          <a:lstStyle/>
          <a:p>
            <a:r>
              <a:rPr lang="en-US" sz="1000" dirty="0" smtClean="0"/>
              <a:t>Forums, …</a:t>
            </a:r>
            <a:endParaRPr lang="el-GR" sz="1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Does it look familiar now?</a:t>
            </a:r>
            <a:endParaRPr lang="el-GR" dirty="0">
              <a:solidFill>
                <a:schemeClr val="bg1"/>
              </a:solidFill>
            </a:endParaRPr>
          </a:p>
        </p:txBody>
      </p:sp>
      <p:sp>
        <p:nvSpPr>
          <p:cNvPr id="5" name="Subtitle 4"/>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l-GR" dirty="0" smtClean="0">
                <a:solidFill>
                  <a:schemeClr val="bg1"/>
                </a:solidFill>
              </a:rPr>
              <a:t>Ν</a:t>
            </a:r>
            <a:r>
              <a:rPr lang="en-US" dirty="0" smtClean="0">
                <a:solidFill>
                  <a:schemeClr val="bg1"/>
                </a:solidFill>
              </a:rPr>
              <a:t>o</a:t>
            </a:r>
            <a:r>
              <a:rPr lang="el-GR" dirty="0" smtClean="0">
                <a:solidFill>
                  <a:schemeClr val="bg1"/>
                </a:solidFill>
              </a:rPr>
              <a:t>?</a:t>
            </a:r>
            <a:endParaRPr lang="el-GR" dirty="0">
              <a:solidFill>
                <a:schemeClr val="bg1"/>
              </a:solidFill>
            </a:endParaRPr>
          </a:p>
        </p:txBody>
      </p:sp>
      <p:sp>
        <p:nvSpPr>
          <p:cNvPr id="5" name="Subtitle 4"/>
          <p:cNvSpPr>
            <a:spLocks noGrp="1"/>
          </p:cNvSpPr>
          <p:nvPr>
            <p:ph type="subTitle" idx="1"/>
          </p:nvPr>
        </p:nvSpPr>
        <p:spPr/>
        <p:txBody>
          <a:bodyPr/>
          <a:lstStyle/>
          <a:p>
            <a:r>
              <a:rPr lang="en-US" dirty="0" smtClean="0"/>
              <a:t>don’t lie ;)</a:t>
            </a:r>
            <a:endParaRPr lang="el-GR"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Tom Gruber</a:t>
            </a:r>
            <a:endParaRPr lang="el-GR" dirty="0">
              <a:solidFill>
                <a:schemeClr val="bg1"/>
              </a:solidFill>
            </a:endParaRPr>
          </a:p>
        </p:txBody>
      </p:sp>
      <p:sp>
        <p:nvSpPr>
          <p:cNvPr id="3" name="Subtitle 2"/>
          <p:cNvSpPr>
            <a:spLocks noGrp="1"/>
          </p:cNvSpPr>
          <p:nvPr>
            <p:ph idx="1"/>
          </p:nvPr>
        </p:nvSpPr>
        <p:spPr/>
        <p:txBody>
          <a:bodyPr/>
          <a:lstStyle/>
          <a:p>
            <a:pPr>
              <a:buNone/>
            </a:pPr>
            <a:r>
              <a:rPr lang="en-US" dirty="0" smtClean="0"/>
              <a:t>”</a:t>
            </a:r>
            <a:endParaRPr lang="el-GR" dirty="0"/>
          </a:p>
        </p:txBody>
      </p:sp>
      <p:pic>
        <p:nvPicPr>
          <p:cNvPr id="6" name="Picture 5" descr="url.jpg"/>
          <p:cNvPicPr>
            <a:picLocks noChangeAspect="1"/>
          </p:cNvPicPr>
          <p:nvPr/>
        </p:nvPicPr>
        <p:blipFill>
          <a:blip r:embed="rId3"/>
          <a:stretch>
            <a:fillRect/>
          </a:stretch>
        </p:blipFill>
        <p:spPr>
          <a:xfrm>
            <a:off x="3000364" y="1863914"/>
            <a:ext cx="3107839" cy="3392837"/>
          </a:xfrm>
          <a:prstGeom prst="rect">
            <a:avLst/>
          </a:prstGeom>
        </p:spPr>
      </p:pic>
      <p:sp>
        <p:nvSpPr>
          <p:cNvPr id="7" name="TextBox 6"/>
          <p:cNvSpPr txBox="1"/>
          <p:nvPr/>
        </p:nvSpPr>
        <p:spPr>
          <a:xfrm flipH="1">
            <a:off x="214282" y="5572140"/>
            <a:ext cx="8786874" cy="461665"/>
          </a:xfrm>
          <a:prstGeom prst="rect">
            <a:avLst/>
          </a:prstGeom>
          <a:noFill/>
        </p:spPr>
        <p:txBody>
          <a:bodyPr wrap="square" rtlCol="0">
            <a:spAutoFit/>
          </a:bodyPr>
          <a:lstStyle/>
          <a:p>
            <a:pPr algn="ctr"/>
            <a:r>
              <a:rPr lang="en-US" sz="2400" i="1" dirty="0" smtClean="0">
                <a:solidFill>
                  <a:schemeClr val="bg1"/>
                </a:solidFill>
              </a:rPr>
              <a:t>RealTravel.com, United States</a:t>
            </a:r>
            <a:endParaRPr lang="el-GR" sz="2400" i="1"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Lets assume that our router won’t connect to the Internet!</a:t>
            </a:r>
            <a:endParaRPr lang="el-GR" dirty="0">
              <a:solidFill>
                <a:schemeClr val="bg1"/>
              </a:solidFill>
            </a:endParaRPr>
          </a:p>
        </p:txBody>
      </p:sp>
      <p:sp>
        <p:nvSpPr>
          <p:cNvPr id="5" name="Subtitle 4"/>
          <p:cNvSpPr>
            <a:spLocks noGrp="1"/>
          </p:cNvSpPr>
          <p:nvPr>
            <p:ph type="subTitle" idx="1"/>
          </p:nvPr>
        </p:nvSpPr>
        <p:spPr/>
        <p:txBody>
          <a:bodyPr/>
          <a:lstStyle/>
          <a:p>
            <a:endParaRPr lang="el-G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So?</a:t>
            </a:r>
            <a:endParaRPr lang="el-GR" dirty="0">
              <a:solidFill>
                <a:schemeClr val="bg1"/>
              </a:solidFill>
            </a:endParaRPr>
          </a:p>
        </p:txBody>
      </p:sp>
      <p:sp>
        <p:nvSpPr>
          <p:cNvPr id="5" name="Subtitle 4"/>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a:effectLst/>
        </p:spPr>
      </p:pic>
      <p:sp>
        <p:nvSpPr>
          <p:cNvPr id="3" name="Right Brace 2"/>
          <p:cNvSpPr/>
          <p:nvPr/>
        </p:nvSpPr>
        <p:spPr>
          <a:xfrm>
            <a:off x="5786446" y="1643050"/>
            <a:ext cx="428628" cy="1500198"/>
          </a:xfrm>
          <a:prstGeom prst="rightBrace">
            <a:avLst>
              <a:gd name="adj1" fmla="val 3071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4" name="TextBox 3"/>
          <p:cNvSpPr txBox="1"/>
          <p:nvPr/>
        </p:nvSpPr>
        <p:spPr>
          <a:xfrm>
            <a:off x="6357950" y="2197546"/>
            <a:ext cx="2000264" cy="369332"/>
          </a:xfrm>
          <a:prstGeom prst="rect">
            <a:avLst/>
          </a:prstGeom>
          <a:noFill/>
        </p:spPr>
        <p:txBody>
          <a:bodyPr wrap="square" rtlCol="0">
            <a:spAutoFit/>
          </a:bodyPr>
          <a:lstStyle/>
          <a:p>
            <a:r>
              <a:rPr lang="en-US" dirty="0" smtClean="0">
                <a:solidFill>
                  <a:srgbClr val="C00000"/>
                </a:solidFill>
              </a:rPr>
              <a:t>Q/A System</a:t>
            </a:r>
            <a:endParaRPr lang="el-GR" dirty="0">
              <a:solidFill>
                <a:srgbClr val="C00000"/>
              </a:solidFill>
            </a:endParaRPr>
          </a:p>
        </p:txBody>
      </p:sp>
      <p:sp>
        <p:nvSpPr>
          <p:cNvPr id="5" name="Right Brace 4"/>
          <p:cNvSpPr/>
          <p:nvPr/>
        </p:nvSpPr>
        <p:spPr>
          <a:xfrm>
            <a:off x="5786446" y="3286124"/>
            <a:ext cx="428628" cy="3357586"/>
          </a:xfrm>
          <a:prstGeom prst="rightBrace">
            <a:avLst>
              <a:gd name="adj1" fmla="val 3071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6" name="TextBox 5"/>
          <p:cNvSpPr txBox="1"/>
          <p:nvPr/>
        </p:nvSpPr>
        <p:spPr>
          <a:xfrm>
            <a:off x="6357950" y="4786322"/>
            <a:ext cx="2000264" cy="369332"/>
          </a:xfrm>
          <a:prstGeom prst="rect">
            <a:avLst/>
          </a:prstGeom>
          <a:noFill/>
        </p:spPr>
        <p:txBody>
          <a:bodyPr wrap="square" rtlCol="0">
            <a:spAutoFit/>
          </a:bodyPr>
          <a:lstStyle/>
          <a:p>
            <a:r>
              <a:rPr lang="en-US" dirty="0" smtClean="0">
                <a:solidFill>
                  <a:srgbClr val="C00000"/>
                </a:solidFill>
              </a:rPr>
              <a:t>Forums</a:t>
            </a:r>
            <a:endParaRPr lang="el-GR" dirty="0">
              <a:solidFill>
                <a:srgbClr val="C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a:effectLst/>
        </p:spPr>
      </p:pic>
      <p:sp>
        <p:nvSpPr>
          <p:cNvPr id="3" name="Rectangle 2"/>
          <p:cNvSpPr/>
          <p:nvPr/>
        </p:nvSpPr>
        <p:spPr>
          <a:xfrm>
            <a:off x="5819104" y="3182028"/>
            <a:ext cx="2428892" cy="1928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85000"/>
                  </a:schemeClr>
                </a:solidFill>
              </a:rPr>
              <a:t>Ad removed!</a:t>
            </a:r>
            <a:endParaRPr lang="el-GR" dirty="0">
              <a:solidFill>
                <a:schemeClr val="bg1">
                  <a:lumMod val="85000"/>
                </a:schemeClr>
              </a:solidFill>
            </a:endParaRPr>
          </a:p>
        </p:txBody>
      </p:sp>
      <p:sp>
        <p:nvSpPr>
          <p:cNvPr id="4" name="Oval 3"/>
          <p:cNvSpPr/>
          <p:nvPr/>
        </p:nvSpPr>
        <p:spPr>
          <a:xfrm>
            <a:off x="1500166" y="4572008"/>
            <a:ext cx="928694" cy="3571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Oval 4"/>
          <p:cNvSpPr/>
          <p:nvPr/>
        </p:nvSpPr>
        <p:spPr>
          <a:xfrm>
            <a:off x="1500166" y="4071942"/>
            <a:ext cx="928694" cy="3571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Wasn’t that hard now was it?</a:t>
            </a:r>
            <a:endParaRPr lang="el-GR" dirty="0"/>
          </a:p>
        </p:txBody>
      </p:sp>
      <p:pic>
        <p:nvPicPr>
          <p:cNvPr id="7170" name="Picture 2"/>
          <p:cNvPicPr>
            <a:picLocks noGrp="1" noChangeAspect="1" noChangeArrowheads="1"/>
          </p:cNvPicPr>
          <p:nvPr>
            <p:ph idx="1"/>
          </p:nvPr>
        </p:nvPicPr>
        <p:blipFill>
          <a:blip r:embed="rId3"/>
          <a:srcRect/>
          <a:stretch>
            <a:fillRect/>
          </a:stretch>
        </p:blipFill>
        <p:spPr bwMode="auto">
          <a:xfrm>
            <a:off x="1428728" y="1643050"/>
            <a:ext cx="6267450" cy="352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chemeClr val="bg1"/>
                </a:solidFill>
              </a:rPr>
              <a:t>Properties</a:t>
            </a:r>
            <a:endParaRPr lang="el-GR" sz="3800" dirty="0">
              <a:solidFill>
                <a:schemeClr val="bg1"/>
              </a:solidFill>
            </a:endParaRPr>
          </a:p>
        </p:txBody>
      </p:sp>
      <p:sp>
        <p:nvSpPr>
          <p:cNvPr id="4" name="Text Placeholder 3"/>
          <p:cNvSpPr>
            <a:spLocks noGrp="1"/>
          </p:cNvSpPr>
          <p:nvPr>
            <p:ph type="body" idx="1"/>
          </p:nvPr>
        </p:nvSpPr>
        <p:spPr>
          <a:ln>
            <a:solidFill>
              <a:schemeClr val="bg1"/>
            </a:solidFill>
            <a:prstDash val="lgDash"/>
          </a:ln>
        </p:spPr>
        <p:txBody>
          <a:bodyPr/>
          <a:lstStyle/>
          <a:p>
            <a:r>
              <a:rPr lang="en-US" dirty="0" smtClean="0">
                <a:solidFill>
                  <a:schemeClr val="bg1"/>
                </a:solidFill>
              </a:rPr>
              <a:t>Collected Knowledge Systems</a:t>
            </a:r>
            <a:endParaRPr lang="el-GR" dirty="0">
              <a:solidFill>
                <a:schemeClr val="bg1"/>
              </a:solidFill>
            </a:endParaRPr>
          </a:p>
        </p:txBody>
      </p:sp>
      <p:sp>
        <p:nvSpPr>
          <p:cNvPr id="5" name="Content Placeholder 4"/>
          <p:cNvSpPr>
            <a:spLocks noGrp="1"/>
          </p:cNvSpPr>
          <p:nvPr>
            <p:ph sz="half" idx="2"/>
          </p:nvPr>
        </p:nvSpPr>
        <p:spPr>
          <a:ln>
            <a:solidFill>
              <a:schemeClr val="bg1"/>
            </a:solidFill>
            <a:prstDash val="lgDash"/>
          </a:ln>
        </p:spPr>
        <p:txBody>
          <a:bodyPr/>
          <a:lstStyle/>
          <a:p>
            <a:r>
              <a:rPr lang="en-US" dirty="0" smtClean="0">
                <a:solidFill>
                  <a:schemeClr val="bg1"/>
                </a:solidFill>
              </a:rPr>
              <a:t>User-generated content</a:t>
            </a:r>
          </a:p>
          <a:p>
            <a:endParaRPr lang="en-US" dirty="0" smtClean="0">
              <a:solidFill>
                <a:schemeClr val="bg1"/>
              </a:solidFill>
            </a:endParaRPr>
          </a:p>
          <a:p>
            <a:r>
              <a:rPr lang="en-US" dirty="0" smtClean="0">
                <a:solidFill>
                  <a:schemeClr val="bg1"/>
                </a:solidFill>
              </a:rPr>
              <a:t>Human-machine synergy</a:t>
            </a:r>
          </a:p>
          <a:p>
            <a:endParaRPr lang="en-US" dirty="0" smtClean="0">
              <a:solidFill>
                <a:schemeClr val="bg1"/>
              </a:solidFill>
            </a:endParaRPr>
          </a:p>
          <a:p>
            <a:r>
              <a:rPr lang="en-US" dirty="0" smtClean="0">
                <a:solidFill>
                  <a:schemeClr val="bg1"/>
                </a:solidFill>
              </a:rPr>
              <a:t>Increasing returns with scale</a:t>
            </a:r>
          </a:p>
          <a:p>
            <a:endParaRPr lang="el-GR" dirty="0">
              <a:solidFill>
                <a:schemeClr val="bg1"/>
              </a:solidFill>
            </a:endParaRPr>
          </a:p>
        </p:txBody>
      </p:sp>
      <p:sp>
        <p:nvSpPr>
          <p:cNvPr id="6" name="Text Placeholder 5"/>
          <p:cNvSpPr>
            <a:spLocks noGrp="1"/>
          </p:cNvSpPr>
          <p:nvPr>
            <p:ph type="body" sz="quarter" idx="3"/>
          </p:nvPr>
        </p:nvSpPr>
        <p:spPr>
          <a:ln>
            <a:solidFill>
              <a:schemeClr val="bg1"/>
            </a:solidFill>
            <a:prstDash val="lgDash"/>
          </a:ln>
        </p:spPr>
        <p:txBody>
          <a:bodyPr>
            <a:normAutofit fontScale="92500"/>
          </a:bodyPr>
          <a:lstStyle/>
          <a:p>
            <a:r>
              <a:rPr lang="en-US" dirty="0" smtClean="0">
                <a:solidFill>
                  <a:schemeClr val="bg1"/>
                </a:solidFill>
              </a:rPr>
              <a:t>Collective  Knowledge Systems</a:t>
            </a:r>
            <a:endParaRPr lang="el-GR" dirty="0">
              <a:solidFill>
                <a:schemeClr val="bg1"/>
              </a:solidFill>
            </a:endParaRPr>
          </a:p>
        </p:txBody>
      </p:sp>
      <p:sp>
        <p:nvSpPr>
          <p:cNvPr id="7" name="Content Placeholder 6"/>
          <p:cNvSpPr>
            <a:spLocks noGrp="1"/>
          </p:cNvSpPr>
          <p:nvPr>
            <p:ph sz="quarter" idx="4"/>
          </p:nvPr>
        </p:nvSpPr>
        <p:spPr>
          <a:ln>
            <a:solidFill>
              <a:schemeClr val="bg1"/>
            </a:solidFill>
            <a:prstDash val="lgDash"/>
          </a:ln>
        </p:spPr>
        <p:txBody>
          <a:bodyPr/>
          <a:lstStyle/>
          <a:p>
            <a:r>
              <a:rPr lang="en-US" dirty="0" smtClean="0">
                <a:solidFill>
                  <a:schemeClr val="bg1"/>
                </a:solidFill>
              </a:rPr>
              <a:t>User-generated content</a:t>
            </a:r>
          </a:p>
          <a:p>
            <a:endParaRPr lang="en-US" dirty="0" smtClean="0">
              <a:solidFill>
                <a:schemeClr val="bg1"/>
              </a:solidFill>
            </a:endParaRPr>
          </a:p>
          <a:p>
            <a:r>
              <a:rPr lang="en-US" dirty="0" smtClean="0">
                <a:solidFill>
                  <a:schemeClr val="bg1"/>
                </a:solidFill>
              </a:rPr>
              <a:t>Human-machine synergy</a:t>
            </a:r>
          </a:p>
          <a:p>
            <a:endParaRPr lang="en-US" dirty="0" smtClean="0">
              <a:solidFill>
                <a:schemeClr val="bg1"/>
              </a:solidFill>
            </a:endParaRPr>
          </a:p>
          <a:p>
            <a:r>
              <a:rPr lang="en-US" dirty="0" smtClean="0">
                <a:solidFill>
                  <a:schemeClr val="bg1"/>
                </a:solidFill>
              </a:rPr>
              <a:t>Increasing returns with scale</a:t>
            </a:r>
          </a:p>
          <a:p>
            <a:endParaRPr lang="en-US" dirty="0" smtClean="0"/>
          </a:p>
          <a:p>
            <a:r>
              <a:rPr lang="en-US" dirty="0" smtClean="0">
                <a:solidFill>
                  <a:srgbClr val="FFC000"/>
                </a:solidFill>
              </a:rPr>
              <a:t>Emergent knowledge</a:t>
            </a:r>
            <a:endParaRPr lang="el-GR" dirty="0">
              <a:solidFill>
                <a:srgbClr val="FFC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3"/>
          <p:cNvGraphicFramePr>
            <a:graphicFrameLocks/>
          </p:cNvGraphicFramePr>
          <p:nvPr/>
        </p:nvGraphicFramePr>
        <p:xfrm>
          <a:off x="500034" y="107154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role of the Semantic Web</a:t>
            </a:r>
            <a:endParaRPr lang="el-GR" dirty="0"/>
          </a:p>
        </p:txBody>
      </p:sp>
      <p:sp>
        <p:nvSpPr>
          <p:cNvPr id="4" name="Subtitle 3"/>
          <p:cNvSpPr>
            <a:spLocks noGrp="1"/>
          </p:cNvSpPr>
          <p:nvPr>
            <p:ph type="subTitle" idx="1"/>
          </p:nvPr>
        </p:nvSpPr>
        <p:spPr/>
        <p:txBody>
          <a:bodyPr/>
          <a:lstStyle/>
          <a:p>
            <a:r>
              <a:rPr lang="en-US" dirty="0" smtClean="0"/>
              <a:t>“From Collected to </a:t>
            </a:r>
            <a:r>
              <a:rPr lang="en-US" dirty="0" err="1" smtClean="0"/>
              <a:t>Colllective</a:t>
            </a:r>
            <a:r>
              <a:rPr lang="en-US" dirty="0" smtClean="0"/>
              <a:t> Intelligence”</a:t>
            </a:r>
            <a:endParaRPr lang="el-G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Grp="1" noChangeAspect="1" noChangeArrowheads="1"/>
          </p:cNvPicPr>
          <p:nvPr>
            <p:ph idx="4294967295"/>
          </p:nvPr>
        </p:nvPicPr>
        <p:blipFill>
          <a:blip r:embed="rId3"/>
          <a:srcRect/>
          <a:stretch>
            <a:fillRect/>
          </a:stretch>
        </p:blipFill>
        <p:spPr bwMode="auto">
          <a:xfrm>
            <a:off x="1928794" y="0"/>
            <a:ext cx="5041868"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November 6, 2007</a:t>
            </a:r>
            <a:endParaRPr lang="el-GR" dirty="0">
              <a:solidFill>
                <a:schemeClr val="bg1"/>
              </a:solidFill>
            </a:endParaRPr>
          </a:p>
        </p:txBody>
      </p:sp>
      <p:sp>
        <p:nvSpPr>
          <p:cNvPr id="5" name="Subtitle 4"/>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2143108" y="1928802"/>
            <a:ext cx="3714750" cy="2924175"/>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0" y="0"/>
            <a:ext cx="2925237" cy="2714620"/>
          </a:xfrm>
          <a:prstGeom prst="rect">
            <a:avLst/>
          </a:prstGeom>
          <a:noFill/>
          <a:ln w="9525">
            <a:noFill/>
            <a:miter lim="800000"/>
            <a:headEnd/>
            <a:tailEnd/>
          </a:ln>
          <a:effectLst/>
        </p:spPr>
      </p:pic>
      <p:sp>
        <p:nvSpPr>
          <p:cNvPr id="9" name="Rectangle 8"/>
          <p:cNvSpPr/>
          <p:nvPr/>
        </p:nvSpPr>
        <p:spPr>
          <a:xfrm>
            <a:off x="2000232" y="4214818"/>
            <a:ext cx="4500594" cy="71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053" name="Picture 5"/>
          <p:cNvPicPr>
            <a:picLocks noChangeAspect="1" noChangeArrowheads="1"/>
          </p:cNvPicPr>
          <p:nvPr/>
        </p:nvPicPr>
        <p:blipFill>
          <a:blip r:embed="rId5"/>
          <a:srcRect/>
          <a:stretch>
            <a:fillRect/>
          </a:stretch>
        </p:blipFill>
        <p:spPr bwMode="auto">
          <a:xfrm>
            <a:off x="5245884" y="4157669"/>
            <a:ext cx="3898116" cy="2700331"/>
          </a:xfrm>
          <a:prstGeom prst="rect">
            <a:avLst/>
          </a:prstGeom>
          <a:noFill/>
          <a:ln w="9525">
            <a:noFill/>
            <a:miter lim="800000"/>
            <a:headEnd/>
            <a:tailEnd/>
          </a:ln>
          <a:effectLst/>
        </p:spPr>
      </p:pic>
      <p:pic>
        <p:nvPicPr>
          <p:cNvPr id="2057" name="Picture 9"/>
          <p:cNvPicPr>
            <a:picLocks noChangeAspect="1" noChangeArrowheads="1"/>
          </p:cNvPicPr>
          <p:nvPr/>
        </p:nvPicPr>
        <p:blipFill>
          <a:blip r:embed="rId6"/>
          <a:srcRect/>
          <a:stretch>
            <a:fillRect/>
          </a:stretch>
        </p:blipFill>
        <p:spPr bwMode="auto">
          <a:xfrm>
            <a:off x="6143636" y="214290"/>
            <a:ext cx="2743200" cy="2752725"/>
          </a:xfrm>
          <a:prstGeom prst="rect">
            <a:avLst/>
          </a:prstGeom>
          <a:noFill/>
          <a:ln w="9525">
            <a:noFill/>
            <a:miter lim="800000"/>
            <a:headEnd/>
            <a:tailEnd/>
          </a:ln>
          <a:effectLst/>
        </p:spPr>
      </p:pic>
      <p:pic>
        <p:nvPicPr>
          <p:cNvPr id="2058" name="Picture 10"/>
          <p:cNvPicPr>
            <a:picLocks noChangeAspect="1" noChangeArrowheads="1"/>
          </p:cNvPicPr>
          <p:nvPr/>
        </p:nvPicPr>
        <p:blipFill>
          <a:blip r:embed="rId7"/>
          <a:srcRect/>
          <a:stretch>
            <a:fillRect/>
          </a:stretch>
        </p:blipFill>
        <p:spPr bwMode="auto">
          <a:xfrm>
            <a:off x="357158" y="3695821"/>
            <a:ext cx="2379245" cy="2962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2719388" y="942975"/>
            <a:ext cx="3705225" cy="4972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2671763" y="1000125"/>
            <a:ext cx="3800475" cy="485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srcRect/>
          <a:stretch>
            <a:fillRect/>
          </a:stretch>
        </p:blipFill>
        <p:spPr bwMode="auto">
          <a:xfrm>
            <a:off x="428596" y="285728"/>
            <a:ext cx="3313453" cy="3267065"/>
          </a:xfrm>
          <a:prstGeom prst="rect">
            <a:avLst/>
          </a:prstGeom>
          <a:noFill/>
          <a:ln w="9525">
            <a:noFill/>
            <a:miter lim="800000"/>
            <a:headEnd/>
            <a:tailEnd/>
          </a:ln>
          <a:effectLst/>
        </p:spPr>
      </p:pic>
      <p:pic>
        <p:nvPicPr>
          <p:cNvPr id="5126" name="Picture 6"/>
          <p:cNvPicPr>
            <a:picLocks noChangeAspect="1" noChangeArrowheads="1"/>
          </p:cNvPicPr>
          <p:nvPr/>
        </p:nvPicPr>
        <p:blipFill>
          <a:blip r:embed="rId4"/>
          <a:srcRect/>
          <a:stretch>
            <a:fillRect/>
          </a:stretch>
        </p:blipFill>
        <p:spPr bwMode="auto">
          <a:xfrm>
            <a:off x="4143372" y="3237752"/>
            <a:ext cx="5000628" cy="36202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l-GR" dirty="0"/>
          </a:p>
        </p:txBody>
      </p:sp>
      <p:sp>
        <p:nvSpPr>
          <p:cNvPr id="5" name="Content Placeholder 4"/>
          <p:cNvSpPr>
            <a:spLocks noGrp="1"/>
          </p:cNvSpPr>
          <p:nvPr>
            <p:ph idx="1"/>
          </p:nvPr>
        </p:nvSpPr>
        <p:spPr/>
        <p:txBody>
          <a:bodyPr/>
          <a:lstStyle/>
          <a:p>
            <a:r>
              <a:rPr lang="en-US" dirty="0" smtClean="0">
                <a:solidFill>
                  <a:schemeClr val="bg1"/>
                </a:solidFill>
              </a:rPr>
              <a:t>Capture</a:t>
            </a:r>
          </a:p>
          <a:p>
            <a:endParaRPr lang="en-US" dirty="0" smtClean="0">
              <a:solidFill>
                <a:schemeClr val="bg1"/>
              </a:solidFill>
            </a:endParaRPr>
          </a:p>
          <a:p>
            <a:r>
              <a:rPr lang="en-US" dirty="0" smtClean="0">
                <a:solidFill>
                  <a:schemeClr val="bg1"/>
                </a:solidFill>
              </a:rPr>
              <a:t>Store</a:t>
            </a:r>
          </a:p>
          <a:p>
            <a:endParaRPr lang="en-US" dirty="0" smtClean="0">
              <a:solidFill>
                <a:schemeClr val="bg1"/>
              </a:solidFill>
            </a:endParaRPr>
          </a:p>
          <a:p>
            <a:r>
              <a:rPr lang="en-US" dirty="0" smtClean="0">
                <a:solidFill>
                  <a:schemeClr val="bg1"/>
                </a:solidFill>
              </a:rPr>
              <a:t>Distribute</a:t>
            </a:r>
          </a:p>
          <a:p>
            <a:endParaRPr lang="en-US" dirty="0" smtClean="0">
              <a:solidFill>
                <a:schemeClr val="bg1"/>
              </a:solidFill>
            </a:endParaRPr>
          </a:p>
          <a:p>
            <a:r>
              <a:rPr lang="en-US" dirty="0" smtClean="0">
                <a:solidFill>
                  <a:schemeClr val="bg1"/>
                </a:solidFill>
              </a:rPr>
              <a:t>Communicate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solidFill>
                  <a:schemeClr val="bg1"/>
                </a:solidFill>
              </a:rPr>
              <a:t>Create new value from the collected data</a:t>
            </a:r>
            <a:endParaRPr lang="el-GR" dirty="0">
              <a:solidFill>
                <a:schemeClr val="bg1"/>
              </a:solidFill>
            </a:endParaRPr>
          </a:p>
        </p:txBody>
      </p:sp>
      <p:sp>
        <p:nvSpPr>
          <p:cNvPr id="9" name="Subtitle 8"/>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pic>
        <p:nvPicPr>
          <p:cNvPr id="6146" name="Picture 2"/>
          <p:cNvPicPr>
            <a:picLocks noGrp="1" noChangeAspect="1" noChangeArrowheads="1"/>
          </p:cNvPicPr>
          <p:nvPr>
            <p:ph idx="1"/>
          </p:nvPr>
        </p:nvPicPr>
        <p:blipFill>
          <a:blip r:embed="rId3"/>
          <a:srcRect/>
          <a:stretch>
            <a:fillRect/>
          </a:stretch>
        </p:blipFill>
        <p:spPr bwMode="auto">
          <a:xfrm>
            <a:off x="2714612" y="1948348"/>
            <a:ext cx="3584373" cy="36952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bg1"/>
                </a:solidFill>
              </a:rPr>
              <a:t>1 </a:t>
            </a:r>
            <a:endParaRPr lang="el-GR" dirty="0">
              <a:solidFill>
                <a:schemeClr val="bg1"/>
              </a:solidFill>
            </a:endParaRPr>
          </a:p>
        </p:txBody>
      </p:sp>
      <p:sp>
        <p:nvSpPr>
          <p:cNvPr id="5" name="Subtitle 4"/>
          <p:cNvSpPr>
            <a:spLocks noGrp="1"/>
          </p:cNvSpPr>
          <p:nvPr>
            <p:ph type="subTitle" idx="1"/>
          </p:nvPr>
        </p:nvSpPr>
        <p:spPr/>
        <p:txBody>
          <a:bodyPr/>
          <a:lstStyle/>
          <a:p>
            <a:r>
              <a:rPr lang="en-US" dirty="0" smtClean="0"/>
              <a:t>Augmenting user-contributed data with structured data</a:t>
            </a:r>
            <a:endParaRPr lang="el-G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1" name="Picture 3"/>
          <p:cNvPicPr>
            <a:picLocks noGrp="1" noChangeAspect="1" noChangeArrowheads="1"/>
          </p:cNvPicPr>
          <p:nvPr>
            <p:ph idx="4294967295"/>
          </p:nvPr>
        </p:nvPicPr>
        <p:blipFill>
          <a:blip r:embed="rId3"/>
          <a:srcRect/>
          <a:stretch>
            <a:fillRect/>
          </a:stretch>
        </p:blipFill>
        <p:spPr bwMode="auto">
          <a:xfrm>
            <a:off x="2000232" y="1857364"/>
            <a:ext cx="5166730" cy="3180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Approaches</a:t>
            </a:r>
            <a:endParaRPr lang="el-GR" dirty="0">
              <a:solidFill>
                <a:schemeClr val="bg1"/>
              </a:solidFill>
            </a:endParaRPr>
          </a:p>
        </p:txBody>
      </p:sp>
      <p:sp>
        <p:nvSpPr>
          <p:cNvPr id="3" name="Subtitle 2"/>
          <p:cNvSpPr>
            <a:spLocks noGrp="1"/>
          </p:cNvSpPr>
          <p:nvPr>
            <p:ph type="subTitle" idx="1"/>
          </p:nvPr>
        </p:nvSpPr>
        <p:spPr/>
        <p:txBody>
          <a:bodyPr/>
          <a:lstStyle/>
          <a:p>
            <a:endParaRPr lang="el-G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4294967295"/>
          </p:nvPr>
        </p:nvPicPr>
        <p:blipFill>
          <a:blip r:embed="rId3"/>
          <a:srcRect/>
          <a:stretch>
            <a:fillRect/>
          </a:stretch>
        </p:blipFill>
        <p:spPr bwMode="auto">
          <a:xfrm>
            <a:off x="3071802" y="1857364"/>
            <a:ext cx="3305175" cy="32956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srcRect/>
          <a:stretch>
            <a:fillRect/>
          </a:stretch>
        </p:blipFill>
        <p:spPr bwMode="auto">
          <a:xfrm>
            <a:off x="2285984" y="928670"/>
            <a:ext cx="1196165" cy="611239"/>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a:srcRect/>
          <a:stretch>
            <a:fillRect/>
          </a:stretch>
        </p:blipFill>
        <p:spPr bwMode="auto">
          <a:xfrm>
            <a:off x="285720" y="285728"/>
            <a:ext cx="1071550" cy="1071550"/>
          </a:xfrm>
          <a:prstGeom prst="rect">
            <a:avLst/>
          </a:prstGeom>
          <a:noFill/>
          <a:ln w="9525">
            <a:noFill/>
            <a:miter lim="800000"/>
            <a:headEnd/>
            <a:tailEnd/>
          </a:ln>
          <a:effectLst/>
        </p:spPr>
      </p:pic>
      <p:pic>
        <p:nvPicPr>
          <p:cNvPr id="1031" name="Picture 7" descr="C:\Documents and Settings\akritiko\Desktop\facebook_logo.jpg"/>
          <p:cNvPicPr>
            <a:picLocks noChangeAspect="1" noChangeArrowheads="1"/>
          </p:cNvPicPr>
          <p:nvPr/>
        </p:nvPicPr>
        <p:blipFill>
          <a:blip r:embed="rId6" cstate="print"/>
          <a:srcRect/>
          <a:stretch>
            <a:fillRect/>
          </a:stretch>
        </p:blipFill>
        <p:spPr bwMode="auto">
          <a:xfrm>
            <a:off x="857224" y="2357430"/>
            <a:ext cx="1571636" cy="591313"/>
          </a:xfrm>
          <a:prstGeom prst="rect">
            <a:avLst/>
          </a:prstGeom>
          <a:noFill/>
        </p:spPr>
      </p:pic>
      <p:pic>
        <p:nvPicPr>
          <p:cNvPr id="1034" name="Picture 10"/>
          <p:cNvPicPr>
            <a:picLocks noChangeAspect="1" noChangeArrowheads="1"/>
          </p:cNvPicPr>
          <p:nvPr/>
        </p:nvPicPr>
        <p:blipFill>
          <a:blip r:embed="rId7"/>
          <a:srcRect/>
          <a:stretch>
            <a:fillRect/>
          </a:stretch>
        </p:blipFill>
        <p:spPr bwMode="auto">
          <a:xfrm>
            <a:off x="4572000" y="5715016"/>
            <a:ext cx="1595434" cy="688937"/>
          </a:xfrm>
          <a:prstGeom prst="rect">
            <a:avLst/>
          </a:prstGeom>
          <a:noFill/>
          <a:ln w="9525">
            <a:noFill/>
            <a:miter lim="800000"/>
            <a:headEnd/>
            <a:tailEnd/>
          </a:ln>
          <a:effectLst/>
        </p:spPr>
      </p:pic>
      <p:pic>
        <p:nvPicPr>
          <p:cNvPr id="1035" name="Picture 11"/>
          <p:cNvPicPr>
            <a:picLocks noChangeAspect="1" noChangeArrowheads="1"/>
          </p:cNvPicPr>
          <p:nvPr/>
        </p:nvPicPr>
        <p:blipFill>
          <a:blip r:embed="rId8" cstate="print"/>
          <a:srcRect/>
          <a:stretch>
            <a:fillRect/>
          </a:stretch>
        </p:blipFill>
        <p:spPr bwMode="auto">
          <a:xfrm>
            <a:off x="7215206" y="3214686"/>
            <a:ext cx="1523994" cy="597406"/>
          </a:xfrm>
          <a:prstGeom prst="rect">
            <a:avLst/>
          </a:prstGeom>
          <a:noFill/>
          <a:ln w="9525">
            <a:noFill/>
            <a:miter lim="800000"/>
            <a:headEnd/>
            <a:tailEnd/>
          </a:ln>
          <a:effectLst/>
        </p:spPr>
      </p:pic>
      <p:pic>
        <p:nvPicPr>
          <p:cNvPr id="1036" name="Picture 12"/>
          <p:cNvPicPr>
            <a:picLocks noChangeAspect="1" noChangeArrowheads="1"/>
          </p:cNvPicPr>
          <p:nvPr/>
        </p:nvPicPr>
        <p:blipFill>
          <a:blip r:embed="rId9" cstate="print"/>
          <a:srcRect/>
          <a:stretch>
            <a:fillRect/>
          </a:stretch>
        </p:blipFill>
        <p:spPr bwMode="auto">
          <a:xfrm>
            <a:off x="6858016" y="1500174"/>
            <a:ext cx="881052" cy="881052"/>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0" cstate="print"/>
          <a:srcRect/>
          <a:stretch>
            <a:fillRect/>
          </a:stretch>
        </p:blipFill>
        <p:spPr bwMode="auto">
          <a:xfrm>
            <a:off x="6500826" y="4643446"/>
            <a:ext cx="1733520" cy="640587"/>
          </a:xfrm>
          <a:prstGeom prst="rect">
            <a:avLst/>
          </a:prstGeom>
          <a:noFill/>
          <a:ln w="9525">
            <a:noFill/>
            <a:miter lim="800000"/>
            <a:headEnd/>
            <a:tailEnd/>
          </a:ln>
          <a:effectLst/>
        </p:spPr>
      </p:pic>
      <p:pic>
        <p:nvPicPr>
          <p:cNvPr id="1038" name="Picture 14"/>
          <p:cNvPicPr>
            <a:picLocks noChangeAspect="1" noChangeArrowheads="1"/>
          </p:cNvPicPr>
          <p:nvPr/>
        </p:nvPicPr>
        <p:blipFill>
          <a:blip r:embed="rId11"/>
          <a:srcRect/>
          <a:stretch>
            <a:fillRect/>
          </a:stretch>
        </p:blipFill>
        <p:spPr bwMode="auto">
          <a:xfrm>
            <a:off x="571472" y="3571876"/>
            <a:ext cx="1219200" cy="990600"/>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2" cstate="print"/>
          <a:srcRect/>
          <a:stretch>
            <a:fillRect/>
          </a:stretch>
        </p:blipFill>
        <p:spPr bwMode="auto">
          <a:xfrm>
            <a:off x="1714480" y="5143512"/>
            <a:ext cx="1452556" cy="967402"/>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3"/>
          <a:srcRect/>
          <a:stretch>
            <a:fillRect/>
          </a:stretch>
        </p:blipFill>
        <p:spPr bwMode="auto">
          <a:xfrm>
            <a:off x="7429520" y="6000768"/>
            <a:ext cx="1476374" cy="586207"/>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4"/>
          <a:srcRect/>
          <a:stretch>
            <a:fillRect/>
          </a:stretch>
        </p:blipFill>
        <p:spPr bwMode="auto">
          <a:xfrm>
            <a:off x="4929190" y="285728"/>
            <a:ext cx="1071560" cy="1071560"/>
          </a:xfrm>
          <a:prstGeom prst="rect">
            <a:avLst/>
          </a:prstGeom>
          <a:noFill/>
          <a:ln w="9525">
            <a:noFill/>
            <a:miter lim="800000"/>
            <a:headEnd/>
            <a:tailEnd/>
          </a:ln>
          <a:effectLst/>
        </p:spPr>
      </p:pic>
      <p:pic>
        <p:nvPicPr>
          <p:cNvPr id="1042" name="Picture 18"/>
          <p:cNvPicPr>
            <a:picLocks noChangeAspect="1" noChangeArrowheads="1"/>
          </p:cNvPicPr>
          <p:nvPr/>
        </p:nvPicPr>
        <p:blipFill>
          <a:blip r:embed="rId15"/>
          <a:srcRect/>
          <a:stretch>
            <a:fillRect/>
          </a:stretch>
        </p:blipFill>
        <p:spPr bwMode="auto">
          <a:xfrm>
            <a:off x="7358082" y="285728"/>
            <a:ext cx="1500188" cy="7900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Expose data already in the DBs</a:t>
            </a:r>
            <a:endParaRPr lang="el-GR" dirty="0"/>
          </a:p>
        </p:txBody>
      </p:sp>
      <p:pic>
        <p:nvPicPr>
          <p:cNvPr id="8194" name="Picture 2"/>
          <p:cNvPicPr>
            <a:picLocks noGrp="1" noChangeAspect="1" noChangeArrowheads="1"/>
          </p:cNvPicPr>
          <p:nvPr>
            <p:ph idx="1"/>
          </p:nvPr>
        </p:nvPicPr>
        <p:blipFill>
          <a:blip r:embed="rId3"/>
          <a:srcRect/>
          <a:stretch>
            <a:fillRect/>
          </a:stretch>
        </p:blipFill>
        <p:spPr bwMode="auto">
          <a:xfrm>
            <a:off x="2786050" y="2214554"/>
            <a:ext cx="3405203" cy="31191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srcRect/>
          <a:stretch>
            <a:fillRect/>
          </a:stretch>
        </p:blipFill>
        <p:spPr bwMode="auto">
          <a:xfrm>
            <a:off x="2964900" y="3535056"/>
            <a:ext cx="4352888" cy="3322944"/>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dirty="0" smtClean="0"/>
              <a:t>Extract structured data from unstructured user contributions</a:t>
            </a:r>
            <a:endParaRPr lang="el-GR" dirty="0"/>
          </a:p>
        </p:txBody>
      </p:sp>
      <p:pic>
        <p:nvPicPr>
          <p:cNvPr id="9218" name="Picture 2"/>
          <p:cNvPicPr>
            <a:picLocks noGrp="1" noChangeAspect="1" noChangeArrowheads="1"/>
          </p:cNvPicPr>
          <p:nvPr>
            <p:ph idx="1"/>
          </p:nvPr>
        </p:nvPicPr>
        <p:blipFill>
          <a:blip r:embed="rId4"/>
          <a:srcRect/>
          <a:stretch>
            <a:fillRect/>
          </a:stretch>
        </p:blipFill>
        <p:spPr bwMode="auto">
          <a:xfrm>
            <a:off x="4822288" y="2463486"/>
            <a:ext cx="4321712" cy="329914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214282" y="1571612"/>
            <a:ext cx="2333922" cy="1296934"/>
          </a:xfrm>
          <a:prstGeom prst="rect">
            <a:avLst/>
          </a:prstGeom>
          <a:noFill/>
          <a:ln w="9525">
            <a:solidFill>
              <a:schemeClr val="tx1"/>
            </a:solidFill>
            <a:miter lim="800000"/>
            <a:headEnd/>
            <a:tailEnd/>
          </a:ln>
          <a:effectLst/>
        </p:spPr>
      </p:pic>
      <p:pic>
        <p:nvPicPr>
          <p:cNvPr id="9223" name="Picture 7"/>
          <p:cNvPicPr>
            <a:picLocks noChangeAspect="1" noChangeArrowheads="1"/>
          </p:cNvPicPr>
          <p:nvPr/>
        </p:nvPicPr>
        <p:blipFill>
          <a:blip r:embed="rId6"/>
          <a:srcRect/>
          <a:stretch>
            <a:fillRect/>
          </a:stretch>
        </p:blipFill>
        <p:spPr bwMode="auto">
          <a:xfrm>
            <a:off x="1000100" y="2143116"/>
            <a:ext cx="3614748" cy="1278188"/>
          </a:xfrm>
          <a:prstGeom prst="rect">
            <a:avLst/>
          </a:prstGeom>
          <a:noFill/>
          <a:ln w="9525">
            <a:solidFill>
              <a:schemeClr val="tx1"/>
            </a:solidFill>
            <a:miter lim="800000"/>
            <a:headEnd/>
            <a:tailEnd/>
          </a:ln>
          <a:effectLst/>
        </p:spPr>
      </p:pic>
      <p:sp>
        <p:nvSpPr>
          <p:cNvPr id="11" name="Oval 10"/>
          <p:cNvSpPr/>
          <p:nvPr/>
        </p:nvSpPr>
        <p:spPr>
          <a:xfrm>
            <a:off x="3607842" y="4083114"/>
            <a:ext cx="1071570" cy="28575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Oval 15"/>
          <p:cNvSpPr/>
          <p:nvPr/>
        </p:nvSpPr>
        <p:spPr>
          <a:xfrm>
            <a:off x="4748650" y="3286124"/>
            <a:ext cx="823482" cy="32037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Oval 16"/>
          <p:cNvSpPr/>
          <p:nvPr/>
        </p:nvSpPr>
        <p:spPr>
          <a:xfrm>
            <a:off x="2845765" y="2488583"/>
            <a:ext cx="1143008" cy="28575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TextBox 17"/>
          <p:cNvSpPr txBox="1"/>
          <p:nvPr/>
        </p:nvSpPr>
        <p:spPr>
          <a:xfrm>
            <a:off x="1071538" y="4357694"/>
            <a:ext cx="508473" cy="369332"/>
          </a:xfrm>
          <a:prstGeom prst="rect">
            <a:avLst/>
          </a:prstGeom>
          <a:noFill/>
        </p:spPr>
        <p:txBody>
          <a:bodyPr wrap="none" rtlCol="0">
            <a:spAutoFit/>
          </a:bodyPr>
          <a:lstStyle/>
          <a:p>
            <a:r>
              <a:rPr lang="en-US" b="1" dirty="0" smtClean="0">
                <a:solidFill>
                  <a:srgbClr val="C00000"/>
                </a:solidFill>
              </a:rPr>
              <a:t>API</a:t>
            </a:r>
            <a:endParaRPr lang="el-GR" b="1" dirty="0">
              <a:solidFill>
                <a:srgbClr val="C00000"/>
              </a:solidFill>
            </a:endParaRPr>
          </a:p>
        </p:txBody>
      </p:sp>
      <p:cxnSp>
        <p:nvCxnSpPr>
          <p:cNvPr id="20" name="Straight Arrow Connector 19"/>
          <p:cNvCxnSpPr>
            <a:stCxn id="18" idx="0"/>
            <a:endCxn id="17" idx="4"/>
          </p:cNvCxnSpPr>
          <p:nvPr/>
        </p:nvCxnSpPr>
        <p:spPr>
          <a:xfrm rot="5400000" flipH="1" flipV="1">
            <a:off x="1579843" y="2520268"/>
            <a:ext cx="1583359" cy="209149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Capture structured data on the way into the system</a:t>
            </a:r>
            <a:endParaRPr lang="el-GR" dirty="0"/>
          </a:p>
        </p:txBody>
      </p:sp>
      <p:pic>
        <p:nvPicPr>
          <p:cNvPr id="10242" name="Picture 2"/>
          <p:cNvPicPr>
            <a:picLocks noGrp="1" noChangeAspect="1" noChangeArrowheads="1"/>
          </p:cNvPicPr>
          <p:nvPr>
            <p:ph idx="1"/>
          </p:nvPr>
        </p:nvPicPr>
        <p:blipFill>
          <a:blip r:embed="rId3"/>
          <a:srcRect/>
          <a:stretch>
            <a:fillRect/>
          </a:stretch>
        </p:blipFill>
        <p:spPr bwMode="auto">
          <a:xfrm>
            <a:off x="1604962" y="2215356"/>
            <a:ext cx="5934075"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l-GR" dirty="0"/>
          </a:p>
        </p:txBody>
      </p:sp>
      <p:pic>
        <p:nvPicPr>
          <p:cNvPr id="11" name="Picture 2"/>
          <p:cNvPicPr>
            <a:picLocks noChangeAspect="1" noChangeArrowheads="1"/>
          </p:cNvPicPr>
          <p:nvPr/>
        </p:nvPicPr>
        <p:blipFill>
          <a:blip r:embed="rId3"/>
          <a:srcRect/>
          <a:stretch>
            <a:fillRect/>
          </a:stretch>
        </p:blipFill>
        <p:spPr bwMode="auto">
          <a:xfrm>
            <a:off x="2071670" y="1857364"/>
            <a:ext cx="3524250" cy="2457450"/>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4071934" y="2928934"/>
            <a:ext cx="2847975" cy="234315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l-GR" dirty="0"/>
          </a:p>
        </p:txBody>
      </p:sp>
      <p:pic>
        <p:nvPicPr>
          <p:cNvPr id="5" name="Picture 5"/>
          <p:cNvPicPr>
            <a:picLocks noChangeAspect="1" noChangeArrowheads="1"/>
          </p:cNvPicPr>
          <p:nvPr/>
        </p:nvPicPr>
        <p:blipFill>
          <a:blip r:embed="rId3"/>
          <a:srcRect/>
          <a:stretch>
            <a:fillRect/>
          </a:stretch>
        </p:blipFill>
        <p:spPr bwMode="auto">
          <a:xfrm>
            <a:off x="0" y="0"/>
            <a:ext cx="9144000" cy="6857999"/>
          </a:xfrm>
          <a:prstGeom prst="rect">
            <a:avLst/>
          </a:prstGeom>
          <a:noFill/>
          <a:ln w="9525">
            <a:noFill/>
            <a:miter lim="800000"/>
            <a:headEnd/>
            <a:tailEnd/>
          </a:ln>
          <a:effectLst/>
        </p:spPr>
      </p:pic>
      <p:sp>
        <p:nvSpPr>
          <p:cNvPr id="6" name="Oval 5"/>
          <p:cNvSpPr/>
          <p:nvPr/>
        </p:nvSpPr>
        <p:spPr>
          <a:xfrm>
            <a:off x="6858016" y="4572008"/>
            <a:ext cx="1000132" cy="8572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bg1"/>
                </a:solidFill>
              </a:rPr>
              <a:t>2</a:t>
            </a:r>
            <a:endParaRPr lang="el-GR" dirty="0">
              <a:solidFill>
                <a:schemeClr val="bg1"/>
              </a:solidFill>
            </a:endParaRPr>
          </a:p>
        </p:txBody>
      </p:sp>
      <p:sp>
        <p:nvSpPr>
          <p:cNvPr id="7" name="Subtitle 6"/>
          <p:cNvSpPr>
            <a:spLocks noGrp="1"/>
          </p:cNvSpPr>
          <p:nvPr>
            <p:ph type="subTitle" idx="1"/>
          </p:nvPr>
        </p:nvSpPr>
        <p:spPr/>
        <p:txBody>
          <a:bodyPr>
            <a:normAutofit/>
          </a:bodyPr>
          <a:lstStyle/>
          <a:p>
            <a:r>
              <a:rPr lang="en-US" i="1" dirty="0" smtClean="0"/>
              <a:t>“enable data sharing and computation across Social Web Applications ”</a:t>
            </a:r>
            <a:endParaRPr lang="el-GR" i="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p:cNvPicPr>
            <a:picLocks noGrp="1" noChangeAspect="1" noChangeArrowheads="1"/>
          </p:cNvPicPr>
          <p:nvPr>
            <p:ph idx="4294967295"/>
          </p:nvPr>
        </p:nvPicPr>
        <p:blipFill>
          <a:blip r:embed="rId3"/>
          <a:srcRect/>
          <a:stretch>
            <a:fillRect/>
          </a:stretch>
        </p:blipFill>
        <p:spPr bwMode="auto">
          <a:xfrm>
            <a:off x="-1" y="0"/>
            <a:ext cx="9144001"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3"/>
          <p:cNvGraphicFramePr>
            <a:graphicFrameLocks/>
          </p:cNvGraphicFramePr>
          <p:nvPr/>
        </p:nvGraphicFramePr>
        <p:xfrm>
          <a:off x="500034" y="107154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RealTravel.com</a:t>
            </a:r>
            <a:endParaRPr lang="el-GR" dirty="0">
              <a:solidFill>
                <a:schemeClr val="bg1"/>
              </a:solidFill>
            </a:endParaRPr>
          </a:p>
        </p:txBody>
      </p:sp>
      <p:sp>
        <p:nvSpPr>
          <p:cNvPr id="4" name="Subtitle 3"/>
          <p:cNvSpPr>
            <a:spLocks noGrp="1"/>
          </p:cNvSpPr>
          <p:nvPr>
            <p:ph type="subTitle" idx="1"/>
          </p:nvPr>
        </p:nvSpPr>
        <p:spPr/>
        <p:txBody>
          <a:bodyPr/>
          <a:lstStyle/>
          <a:p>
            <a:r>
              <a:rPr lang="en-US" dirty="0" smtClean="0"/>
              <a:t>“An example of a Collective Knowledge System”</a:t>
            </a:r>
            <a:endParaRPr lang="el-GR"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dirty="0"/>
          </a:p>
        </p:txBody>
      </p:sp>
      <p:pic>
        <p:nvPicPr>
          <p:cNvPr id="13314" name="Picture 2"/>
          <p:cNvPicPr>
            <a:picLocks noGrp="1" noChangeAspect="1" noChangeArrowheads="1"/>
          </p:cNvPicPr>
          <p:nvPr>
            <p:ph idx="1"/>
          </p:nvPr>
        </p:nvPicPr>
        <p:blipFill>
          <a:blip r:embed="rId3"/>
          <a:srcRect/>
          <a:stretch>
            <a:fillRect/>
          </a:stretch>
        </p:blipFill>
        <p:spPr bwMode="auto">
          <a:xfrm>
            <a:off x="1390650" y="1986756"/>
            <a:ext cx="6362700" cy="3752850"/>
          </a:xfrm>
          <a:prstGeom prst="rect">
            <a:avLst/>
          </a:prstGeom>
          <a:noFill/>
          <a:ln w="9525">
            <a:noFill/>
            <a:miter lim="800000"/>
            <a:headEnd/>
            <a:tailEnd/>
          </a:ln>
          <a:effectLst/>
        </p:spPr>
      </p:pic>
      <p:sp>
        <p:nvSpPr>
          <p:cNvPr id="6" name="Up Arrow 5"/>
          <p:cNvSpPr/>
          <p:nvPr/>
        </p:nvSpPr>
        <p:spPr>
          <a:xfrm>
            <a:off x="4929190" y="5357826"/>
            <a:ext cx="428628" cy="57150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Rounded Rectangle 6"/>
          <p:cNvSpPr/>
          <p:nvPr/>
        </p:nvSpPr>
        <p:spPr>
          <a:xfrm>
            <a:off x="4466492" y="4786322"/>
            <a:ext cx="1359877" cy="61801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3"/>
          <a:srcRect/>
          <a:stretch>
            <a:fillRect/>
          </a:stretch>
        </p:blipFill>
        <p:spPr bwMode="auto">
          <a:xfrm>
            <a:off x="2643174" y="1500174"/>
            <a:ext cx="2857500" cy="33432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500562" y="3929066"/>
            <a:ext cx="2014496" cy="16430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a:p>
        </p:txBody>
      </p:sp>
      <p:sp>
        <p:nvSpPr>
          <p:cNvPr id="3" name="Content Placeholder 2"/>
          <p:cNvSpPr>
            <a:spLocks noGrp="1"/>
          </p:cNvSpPr>
          <p:nvPr>
            <p:ph idx="1"/>
          </p:nvPr>
        </p:nvSpPr>
        <p:spPr/>
        <p:txBody>
          <a:bodyPr/>
          <a:lstStyle/>
          <a:p>
            <a:endParaRPr lang="en-US" dirty="0" smtClean="0">
              <a:solidFill>
                <a:schemeClr val="bg1"/>
              </a:solidFill>
            </a:endParaRPr>
          </a:p>
          <a:p>
            <a:r>
              <a:rPr lang="en-US" dirty="0" smtClean="0">
                <a:solidFill>
                  <a:schemeClr val="bg1"/>
                </a:solidFill>
              </a:rPr>
              <a:t>Snap-to-grid</a:t>
            </a:r>
          </a:p>
          <a:p>
            <a:endParaRPr lang="en-US" dirty="0" smtClean="0">
              <a:solidFill>
                <a:schemeClr val="bg1"/>
              </a:solidFill>
            </a:endParaRPr>
          </a:p>
          <a:p>
            <a:r>
              <a:rPr lang="en-US" dirty="0" smtClean="0">
                <a:solidFill>
                  <a:schemeClr val="bg1"/>
                </a:solidFill>
              </a:rPr>
              <a:t>Contextual learning</a:t>
            </a:r>
          </a:p>
          <a:p>
            <a:endParaRPr lang="en-US" dirty="0" smtClean="0">
              <a:solidFill>
                <a:schemeClr val="bg1"/>
              </a:solidFill>
            </a:endParaRPr>
          </a:p>
          <a:p>
            <a:r>
              <a:rPr lang="en-US" dirty="0" smtClean="0">
                <a:solidFill>
                  <a:schemeClr val="bg1"/>
                </a:solidFill>
              </a:rPr>
              <a:t>Learning from semi-structured data</a:t>
            </a:r>
            <a:endParaRPr lang="el-GR" dirty="0">
              <a:solidFill>
                <a:schemeClr val="bg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Snap-to-grid</a:t>
            </a:r>
            <a:endParaRPr lang="el-GR" dirty="0">
              <a:solidFill>
                <a:schemeClr val="bg1"/>
              </a:solidFill>
            </a:endParaRPr>
          </a:p>
        </p:txBody>
      </p:sp>
      <p:pic>
        <p:nvPicPr>
          <p:cNvPr id="14338" name="Picture 2"/>
          <p:cNvPicPr>
            <a:picLocks noGrp="1" noChangeAspect="1" noChangeArrowheads="1"/>
          </p:cNvPicPr>
          <p:nvPr>
            <p:ph idx="1"/>
          </p:nvPr>
        </p:nvPicPr>
        <p:blipFill>
          <a:blip r:embed="rId3"/>
          <a:srcRect/>
          <a:stretch>
            <a:fillRect/>
          </a:stretch>
        </p:blipFill>
        <p:spPr bwMode="auto">
          <a:xfrm>
            <a:off x="642910" y="1714488"/>
            <a:ext cx="7842332" cy="4525963"/>
          </a:xfrm>
          <a:prstGeom prst="rect">
            <a:avLst/>
          </a:prstGeom>
          <a:noFill/>
          <a:ln w="9525">
            <a:noFill/>
            <a:miter lim="800000"/>
            <a:headEnd/>
            <a:tailEnd/>
          </a:ln>
          <a:effectLst/>
        </p:spPr>
      </p:pic>
      <p:sp>
        <p:nvSpPr>
          <p:cNvPr id="5" name="Rectangle 4"/>
          <p:cNvSpPr/>
          <p:nvPr/>
        </p:nvSpPr>
        <p:spPr>
          <a:xfrm>
            <a:off x="1237860" y="3726475"/>
            <a:ext cx="142876" cy="7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Contextual Browsing</a:t>
            </a:r>
            <a:endParaRPr lang="el-GR" dirty="0">
              <a:solidFill>
                <a:schemeClr val="bg1"/>
              </a:solidFill>
            </a:endParaRPr>
          </a:p>
        </p:txBody>
      </p:sp>
      <p:sp>
        <p:nvSpPr>
          <p:cNvPr id="7" name="Subtitle 6"/>
          <p:cNvSpPr>
            <a:spLocks noGrp="1"/>
          </p:cNvSpPr>
          <p:nvPr>
            <p:ph type="subTitle" idx="1"/>
          </p:nvPr>
        </p:nvSpPr>
        <p:spPr/>
        <p:txBody>
          <a:bodyPr/>
          <a:lstStyle/>
          <a:p>
            <a:r>
              <a:rPr lang="en-US" dirty="0" smtClean="0"/>
              <a:t>Combining tags, location </a:t>
            </a:r>
          </a:p>
          <a:p>
            <a:r>
              <a:rPr lang="en-US" dirty="0" smtClean="0"/>
              <a:t>and rating data</a:t>
            </a:r>
            <a:endParaRPr lang="el-GR"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30425"/>
            <a:ext cx="8072494" cy="1470025"/>
          </a:xfrm>
        </p:spPr>
        <p:txBody>
          <a:bodyPr/>
          <a:lstStyle/>
          <a:p>
            <a:r>
              <a:rPr lang="en-US" dirty="0" smtClean="0">
                <a:solidFill>
                  <a:schemeClr val="bg1"/>
                </a:solidFill>
              </a:rPr>
              <a:t>Learning from semi-structural data</a:t>
            </a:r>
            <a:endParaRPr lang="el-GR" dirty="0">
              <a:solidFill>
                <a:schemeClr val="bg1"/>
              </a:solidFill>
            </a:endParaRPr>
          </a:p>
        </p:txBody>
      </p:sp>
      <p:sp>
        <p:nvSpPr>
          <p:cNvPr id="7" name="Subtitle 6"/>
          <p:cNvSpPr>
            <a:spLocks noGrp="1"/>
          </p:cNvSpPr>
          <p:nvPr>
            <p:ph type="subTitle" idx="1"/>
          </p:nvPr>
        </p:nvSpPr>
        <p:spPr/>
        <p:txBody>
          <a:bodyPr/>
          <a:lstStyle/>
          <a:p>
            <a:endParaRPr lang="el-GR"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2786050" y="2143116"/>
            <a:ext cx="3333750" cy="2505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3143250" y="1524000"/>
            <a:ext cx="2857500"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2357422" y="1500174"/>
            <a:ext cx="4291018" cy="3136641"/>
          </a:xfrm>
          <a:prstGeom prst="rect">
            <a:avLst/>
          </a:prstGeom>
          <a:noFill/>
          <a:ln w="9525">
            <a:noFill/>
            <a:miter lim="800000"/>
            <a:headEnd/>
            <a:tailEnd/>
          </a:ln>
          <a:effectLst/>
        </p:spPr>
      </p:pic>
      <p:sp>
        <p:nvSpPr>
          <p:cNvPr id="5" name="TextBox 4"/>
          <p:cNvSpPr txBox="1"/>
          <p:nvPr/>
        </p:nvSpPr>
        <p:spPr>
          <a:xfrm>
            <a:off x="2357422" y="4714884"/>
            <a:ext cx="4286280" cy="400110"/>
          </a:xfrm>
          <a:prstGeom prst="rect">
            <a:avLst/>
          </a:prstGeom>
          <a:noFill/>
        </p:spPr>
        <p:txBody>
          <a:bodyPr wrap="square" rtlCol="0">
            <a:spAutoFit/>
          </a:bodyPr>
          <a:lstStyle/>
          <a:p>
            <a:pPr algn="ctr"/>
            <a:r>
              <a:rPr lang="en-US" sz="2000" b="1" dirty="0" err="1" smtClean="0">
                <a:solidFill>
                  <a:schemeClr val="bg1"/>
                </a:solidFill>
              </a:rPr>
              <a:t>akritiko</a:t>
            </a:r>
            <a:r>
              <a:rPr lang="en-US" sz="2000" b="1" dirty="0" smtClean="0">
                <a:solidFill>
                  <a:schemeClr val="bg1"/>
                </a:solidFill>
              </a:rPr>
              <a:t> @ </a:t>
            </a:r>
            <a:r>
              <a:rPr lang="en-US" sz="2000" b="1" dirty="0" err="1" smtClean="0">
                <a:solidFill>
                  <a:schemeClr val="bg1"/>
                </a:solidFill>
              </a:rPr>
              <a:t>csd</a:t>
            </a:r>
            <a:r>
              <a:rPr lang="en-US" sz="2000" b="1" dirty="0" smtClean="0">
                <a:solidFill>
                  <a:schemeClr val="bg1"/>
                </a:solidFill>
              </a:rPr>
              <a:t> . auth . </a:t>
            </a:r>
            <a:r>
              <a:rPr lang="en-US" sz="2000" b="1" dirty="0" err="1" smtClean="0">
                <a:solidFill>
                  <a:schemeClr val="bg1"/>
                </a:solidFill>
              </a:rPr>
              <a:t>gr</a:t>
            </a:r>
            <a:endParaRPr lang="el-GR" sz="2000" b="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9" name="Picture 3"/>
          <p:cNvPicPr>
            <a:picLocks noGrp="1" noChangeAspect="1" noChangeArrowheads="1"/>
          </p:cNvPicPr>
          <p:nvPr>
            <p:ph idx="4294967295"/>
          </p:nvPr>
        </p:nvPicPr>
        <p:blipFill>
          <a:blip r:embed="rId3"/>
          <a:srcRect/>
          <a:stretch>
            <a:fillRect/>
          </a:stretch>
        </p:blipFill>
        <p:spPr bwMode="auto">
          <a:xfrm>
            <a:off x="311900" y="571480"/>
            <a:ext cx="8430572"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4294967295"/>
          </p:nvPr>
        </p:nvPicPr>
        <p:blipFill>
          <a:blip r:embed="rId3"/>
          <a:srcRect/>
          <a:stretch>
            <a:fillRect/>
          </a:stretch>
        </p:blipFill>
        <p:spPr bwMode="auto">
          <a:xfrm>
            <a:off x="2928926" y="1214422"/>
            <a:ext cx="33274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TotalTime>
  <Words>2000</Words>
  <Application>Microsoft Office PowerPoint</Application>
  <PresentationFormat>On-screen Show (4:3)</PresentationFormat>
  <Paragraphs>323</Paragraphs>
  <Slides>76</Slides>
  <Notes>76</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Slide 1</vt:lpstr>
      <vt:lpstr>Slide 2</vt:lpstr>
      <vt:lpstr>Collective Knowledge Systems</vt:lpstr>
      <vt:lpstr>Tom Gruber</vt:lpstr>
      <vt:lpstr>November 6, 2007</vt:lpstr>
      <vt:lpstr>Slide 6</vt:lpstr>
      <vt:lpstr>Slide 7</vt:lpstr>
      <vt:lpstr>Slide 8</vt:lpstr>
      <vt:lpstr>Slide 9</vt:lpstr>
      <vt:lpstr>Slide 10</vt:lpstr>
      <vt:lpstr>Slide 11</vt:lpstr>
      <vt:lpstr>Introduction</vt:lpstr>
      <vt:lpstr>Slide 13</vt:lpstr>
      <vt:lpstr>The Social Web</vt:lpstr>
      <vt:lpstr>Slide 15</vt:lpstr>
      <vt:lpstr>Slide 16</vt:lpstr>
      <vt:lpstr>Slide 17</vt:lpstr>
      <vt:lpstr>Slide 18</vt:lpstr>
      <vt:lpstr>Collective Intelligence</vt:lpstr>
      <vt:lpstr>Collective Intelligence</vt:lpstr>
      <vt:lpstr>Slide 21</vt:lpstr>
      <vt:lpstr>Slide 22</vt:lpstr>
      <vt:lpstr>Human – Machine model of C.I. </vt:lpstr>
      <vt:lpstr>Slide 24</vt:lpstr>
      <vt:lpstr>Humans</vt:lpstr>
      <vt:lpstr>Knowledge Source</vt:lpstr>
      <vt:lpstr>Real Problems and Interests</vt:lpstr>
      <vt:lpstr>Machines</vt:lpstr>
      <vt:lpstr>Store &amp; Remember Data </vt:lpstr>
      <vt:lpstr>Search &amp; Combine Data</vt:lpstr>
      <vt:lpstr>Mathematical &amp; Logical Inferences</vt:lpstr>
      <vt:lpstr>Human – Machine Model (in a nutsell)</vt:lpstr>
      <vt:lpstr>Challenge</vt:lpstr>
      <vt:lpstr>Slide 34</vt:lpstr>
      <vt:lpstr>FAQ-o-Sphere</vt:lpstr>
      <vt:lpstr>Slide 36</vt:lpstr>
      <vt:lpstr>Slide 37</vt:lpstr>
      <vt:lpstr>Does it look familiar now?</vt:lpstr>
      <vt:lpstr>Νo?</vt:lpstr>
      <vt:lpstr>Lets assume that our router won’t connect to the Internet!</vt:lpstr>
      <vt:lpstr>So?</vt:lpstr>
      <vt:lpstr>Slide 42</vt:lpstr>
      <vt:lpstr>Slide 43</vt:lpstr>
      <vt:lpstr>Slide 44</vt:lpstr>
      <vt:lpstr>Wasn’t that hard now was it?</vt:lpstr>
      <vt:lpstr>Properties</vt:lpstr>
      <vt:lpstr>Slide 47</vt:lpstr>
      <vt:lpstr>The role of the Semantic Web</vt:lpstr>
      <vt:lpstr>Slide 49</vt:lpstr>
      <vt:lpstr>Slide 50</vt:lpstr>
      <vt:lpstr>Slide 51</vt:lpstr>
      <vt:lpstr>Slide 52</vt:lpstr>
      <vt:lpstr>Slide 53</vt:lpstr>
      <vt:lpstr>Slide 54</vt:lpstr>
      <vt:lpstr>Create new value from the collected data</vt:lpstr>
      <vt:lpstr>Slide 56</vt:lpstr>
      <vt:lpstr>1 </vt:lpstr>
      <vt:lpstr>Slide 58</vt:lpstr>
      <vt:lpstr>Approaches</vt:lpstr>
      <vt:lpstr>Expose data already in the DBs</vt:lpstr>
      <vt:lpstr>Extract structured data from unstructured user contributions</vt:lpstr>
      <vt:lpstr>Capture structured data on the way into the system</vt:lpstr>
      <vt:lpstr>Slide 63</vt:lpstr>
      <vt:lpstr>Slide 64</vt:lpstr>
      <vt:lpstr>2</vt:lpstr>
      <vt:lpstr>Slide 66</vt:lpstr>
      <vt:lpstr>Slide 67</vt:lpstr>
      <vt:lpstr>RealTravel.com</vt:lpstr>
      <vt:lpstr>Slide 69</vt:lpstr>
      <vt:lpstr>Slide 70</vt:lpstr>
      <vt:lpstr>Snap-to-grid</vt:lpstr>
      <vt:lpstr>Contextual Browsing</vt:lpstr>
      <vt:lpstr>Learning from semi-structural data</vt:lpstr>
      <vt:lpstr>Slide 74</vt:lpstr>
      <vt:lpstr>Slide 75</vt:lpstr>
      <vt:lpstr>Slide 76</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ITI</dc:creator>
  <cp:lastModifiedBy>ITI</cp:lastModifiedBy>
  <cp:revision>136</cp:revision>
  <dcterms:created xsi:type="dcterms:W3CDTF">2009-02-10T09:32:19Z</dcterms:created>
  <dcterms:modified xsi:type="dcterms:W3CDTF">2009-02-13T14:10:09Z</dcterms:modified>
</cp:coreProperties>
</file>